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7" r:id="rId2"/>
    <p:sldId id="258" r:id="rId3"/>
    <p:sldId id="264" r:id="rId4"/>
    <p:sldId id="301" r:id="rId5"/>
    <p:sldId id="302" r:id="rId6"/>
    <p:sldId id="265" r:id="rId7"/>
    <p:sldId id="304" r:id="rId8"/>
    <p:sldId id="305" r:id="rId9"/>
    <p:sldId id="266" r:id="rId10"/>
    <p:sldId id="267" r:id="rId11"/>
    <p:sldId id="259" r:id="rId12"/>
    <p:sldId id="260" r:id="rId13"/>
    <p:sldId id="261" r:id="rId14"/>
    <p:sldId id="262" r:id="rId15"/>
    <p:sldId id="288" r:id="rId16"/>
    <p:sldId id="263" r:id="rId17"/>
    <p:sldId id="268" r:id="rId18"/>
    <p:sldId id="269" r:id="rId19"/>
    <p:sldId id="270" r:id="rId20"/>
    <p:sldId id="271" r:id="rId21"/>
    <p:sldId id="272" r:id="rId22"/>
    <p:sldId id="284" r:id="rId23"/>
    <p:sldId id="285" r:id="rId24"/>
    <p:sldId id="287" r:id="rId25"/>
    <p:sldId id="289" r:id="rId26"/>
    <p:sldId id="290" r:id="rId27"/>
    <p:sldId id="273" r:id="rId28"/>
    <p:sldId id="274" r:id="rId29"/>
    <p:sldId id="275" r:id="rId30"/>
    <p:sldId id="276" r:id="rId31"/>
    <p:sldId id="295" r:id="rId32"/>
    <p:sldId id="296" r:id="rId33"/>
    <p:sldId id="277" r:id="rId34"/>
    <p:sldId id="291" r:id="rId35"/>
    <p:sldId id="292" r:id="rId36"/>
    <p:sldId id="293" r:id="rId37"/>
    <p:sldId id="294" r:id="rId38"/>
    <p:sldId id="297" r:id="rId39"/>
    <p:sldId id="298" r:id="rId40"/>
    <p:sldId id="299" r:id="rId41"/>
    <p:sldId id="278" r:id="rId42"/>
    <p:sldId id="279" r:id="rId43"/>
    <p:sldId id="280" r:id="rId44"/>
    <p:sldId id="281" r:id="rId45"/>
    <p:sldId id="282" r:id="rId46"/>
    <p:sldId id="283" r:id="rId4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24" autoAdjust="0"/>
  </p:normalViewPr>
  <p:slideViewPr>
    <p:cSldViewPr>
      <p:cViewPr varScale="1">
        <p:scale>
          <a:sx n="65" d="100"/>
          <a:sy n="65" d="100"/>
        </p:scale>
        <p:origin x="-1434" y="-108"/>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89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B5B86A-5B40-4A60-B24A-E8A202B9C478}" type="datetimeFigureOut">
              <a:rPr lang="es-ES" smtClean="0"/>
              <a:pPr/>
              <a:t>30/08/2014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034F0A-9503-47D0-A940-12D7C04F9E4D}" type="slidenum">
              <a:rPr lang="es-ES" smtClean="0"/>
              <a:pPr/>
              <a:t>‹Nº›</a:t>
            </a:fld>
            <a:endParaRPr lang="es-ES"/>
          </a:p>
        </p:txBody>
      </p:sp>
    </p:spTree>
    <p:extLst>
      <p:ext uri="{BB962C8B-B14F-4D97-AF65-F5344CB8AC3E}">
        <p14:creationId xmlns:p14="http://schemas.microsoft.com/office/powerpoint/2010/main" xmlns="" val="2757573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60463" y="681038"/>
            <a:ext cx="4545012" cy="3408362"/>
          </a:xfrm>
          <a:ln/>
        </p:spPr>
      </p:sp>
      <p:sp>
        <p:nvSpPr>
          <p:cNvPr id="44035" name="Rectangle 3"/>
          <p:cNvSpPr>
            <a:spLocks noGrp="1" noChangeArrowheads="1"/>
          </p:cNvSpPr>
          <p:nvPr>
            <p:ph type="body" idx="1"/>
          </p:nvPr>
        </p:nvSpPr>
        <p:spPr>
          <a:xfrm>
            <a:off x="914400" y="4314825"/>
            <a:ext cx="5029200" cy="4167188"/>
          </a:xfrm>
          <a:noFill/>
          <a:ln/>
        </p:spPr>
        <p:txBody>
          <a:bodyPr/>
          <a:lstStyle/>
          <a:p>
            <a:pPr eaLnBrk="1" hangingPunct="1"/>
            <a:endParaRPr lang="es-E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xfrm>
            <a:off x="687388" y="4344988"/>
            <a:ext cx="5483225" cy="4113212"/>
          </a:xfrm>
          <a:noFill/>
          <a:ln/>
        </p:spPr>
        <p:txBody>
          <a:bodyPr/>
          <a:lstStyle/>
          <a:p>
            <a:pPr eaLnBrk="1" hangingPunct="1"/>
            <a:endParaRPr lang="es-E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xfrm>
            <a:off x="687388" y="4344988"/>
            <a:ext cx="5483225" cy="4113212"/>
          </a:xfrm>
          <a:noFill/>
          <a:ln/>
        </p:spPr>
        <p:txBody>
          <a:bodyPr/>
          <a:lstStyle/>
          <a:p>
            <a:pPr eaLnBrk="1" hangingPunct="1"/>
            <a:endParaRPr lang="es-ES"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5466CC11-ED7F-4274-9620-70027FCA0BC5}" type="slidenum">
              <a:rPr lang="es-ES" smtClean="0">
                <a:latin typeface="Arial" pitchFamily="34" charset="0"/>
                <a:cs typeface="Arial" pitchFamily="34" charset="0"/>
              </a:rPr>
              <a:pPr/>
              <a:t>41</a:t>
            </a:fld>
            <a:endParaRPr lang="es-ES" dirty="0" smtClean="0">
              <a:latin typeface="Arial" pitchFamily="34" charset="0"/>
              <a:cs typeface="Arial"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687388" y="4344988"/>
            <a:ext cx="5483225" cy="4113212"/>
          </a:xfrm>
          <a:noFill/>
          <a:ln/>
        </p:spPr>
        <p:txBody>
          <a:bodyPr/>
          <a:lstStyle/>
          <a:p>
            <a:endParaRPr lang="es-ES"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es-ES"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s-E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s-E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pPr eaLnBrk="1" hangingPunct="1"/>
            <a:endParaRPr lang="es-E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C96BA9B5-1CBE-4266-A25B-76321A8D7729}" type="slidenum">
              <a:rPr lang="es-ES" smtClean="0">
                <a:latin typeface="Arial" pitchFamily="34" charset="0"/>
              </a:rPr>
              <a:pPr/>
              <a:t>46</a:t>
            </a:fld>
            <a:endParaRPr lang="es-ES" smtClean="0">
              <a:latin typeface="Arial" pitchFamily="34" charset="0"/>
            </a:endParaRPr>
          </a:p>
        </p:txBody>
      </p:sp>
      <p:sp>
        <p:nvSpPr>
          <p:cNvPr id="79875" name="Rectangle 2"/>
          <p:cNvSpPr>
            <a:spLocks noGrp="1" noRot="1" noChangeAspect="1" noChangeArrowheads="1" noTextEdit="1"/>
          </p:cNvSpPr>
          <p:nvPr>
            <p:ph type="sldImg"/>
          </p:nvPr>
        </p:nvSpPr>
        <p:spPr>
          <a:xfrm>
            <a:off x="1144588" y="687388"/>
            <a:ext cx="4570412" cy="3427412"/>
          </a:xfrm>
          <a:ln/>
        </p:spPr>
      </p:sp>
      <p:sp>
        <p:nvSpPr>
          <p:cNvPr id="79876" name="Text Box 3"/>
          <p:cNvSpPr>
            <a:spLocks noGrp="1" noChangeArrowheads="1"/>
          </p:cNvSpPr>
          <p:nvPr>
            <p:ph type="body" idx="1"/>
          </p:nvPr>
        </p:nvSpPr>
        <p:spPr>
          <a:xfrm>
            <a:off x="914400" y="4341813"/>
            <a:ext cx="5029200" cy="4114800"/>
          </a:xfrm>
          <a:noFill/>
          <a:ln/>
        </p:spPr>
        <p:txBody>
          <a:bodyPr lIns="91418" tIns="45709" rIns="91418" bIns="45709"/>
          <a:lstStyle/>
          <a:p>
            <a:pPr marL="373063" indent="-373063">
              <a:lnSpc>
                <a:spcPct val="110000"/>
              </a:lnSpc>
              <a:buFont typeface="Monotype Sorts"/>
              <a:buChar char="è"/>
            </a:pPr>
            <a:r>
              <a:rPr lang="fr-FR" sz="1000" b="1" smtClean="0">
                <a:latin typeface="Arial" pitchFamily="34" charset="0"/>
              </a:rPr>
              <a:t>organizar en forma coherente todas las «variables»</a:t>
            </a:r>
            <a:br>
              <a:rPr lang="fr-FR" sz="1000" b="1" smtClean="0">
                <a:latin typeface="Arial" pitchFamily="34" charset="0"/>
              </a:rPr>
            </a:br>
            <a:r>
              <a:rPr lang="fr-FR" sz="1000" b="1" smtClean="0">
                <a:latin typeface="Arial" pitchFamily="34" charset="0"/>
              </a:rPr>
              <a:t>(reclutamiento y selección, capacitación, evaluación</a:t>
            </a:r>
            <a:br>
              <a:rPr lang="fr-FR" sz="1000" b="1" smtClean="0">
                <a:latin typeface="Arial" pitchFamily="34" charset="0"/>
              </a:rPr>
            </a:br>
            <a:r>
              <a:rPr lang="fr-FR" sz="1000" b="1" smtClean="0">
                <a:latin typeface="Arial" pitchFamily="34" charset="0"/>
              </a:rPr>
              <a:t>del desempeño, organización del trabajo,</a:t>
            </a:r>
            <a:br>
              <a:rPr lang="fr-FR" sz="1000" b="1" smtClean="0">
                <a:latin typeface="Arial" pitchFamily="34" charset="0"/>
              </a:rPr>
            </a:br>
            <a:r>
              <a:rPr lang="fr-FR" sz="1000" b="1" smtClean="0">
                <a:latin typeface="Arial" pitchFamily="34" charset="0"/>
              </a:rPr>
              <a:t>remuneración fija y variable…) </a:t>
            </a:r>
          </a:p>
          <a:p>
            <a:pPr marL="373063" indent="-373063">
              <a:lnSpc>
                <a:spcPct val="110000"/>
              </a:lnSpc>
            </a:pPr>
            <a:endParaRPr lang="fr-FR" sz="1000" b="1" smtClean="0">
              <a:latin typeface="Arial" pitchFamily="34" charset="0"/>
            </a:endParaRPr>
          </a:p>
          <a:p>
            <a:pPr marL="373063" indent="-373063">
              <a:lnSpc>
                <a:spcPct val="110000"/>
              </a:lnSpc>
              <a:buFont typeface="Monotype Sorts"/>
              <a:buChar char="è"/>
            </a:pPr>
            <a:r>
              <a:rPr lang="fr-FR" sz="1000" b="1" smtClean="0">
                <a:latin typeface="Arial" pitchFamily="34" charset="0"/>
              </a:rPr>
              <a:t>para contribuir a la construcción, a la cooperación y a la disponibilidad</a:t>
            </a:r>
            <a:br>
              <a:rPr lang="fr-FR" sz="1000" b="1" smtClean="0">
                <a:latin typeface="Arial" pitchFamily="34" charset="0"/>
              </a:rPr>
            </a:br>
            <a:r>
              <a:rPr lang="fr-FR" sz="1000" b="1" smtClean="0">
                <a:latin typeface="Arial" pitchFamily="34" charset="0"/>
              </a:rPr>
              <a:t>de las competencias necesarias a corto mediano</a:t>
            </a:r>
            <a:br>
              <a:rPr lang="fr-FR" sz="1000" b="1" smtClean="0">
                <a:latin typeface="Arial" pitchFamily="34" charset="0"/>
              </a:rPr>
            </a:br>
            <a:r>
              <a:rPr lang="fr-FR" sz="1000" b="1" smtClean="0">
                <a:latin typeface="Arial" pitchFamily="34" charset="0"/>
              </a:rPr>
              <a:t>plazo</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s-ES" dirty="0" smtClean="0">
              <a:latin typeface="Arial" pitchFamily="34" charset="0"/>
            </a:endParaRPr>
          </a:p>
        </p:txBody>
      </p:sp>
      <p:sp>
        <p:nvSpPr>
          <p:cNvPr id="45060" name="Slide Number Placeholder 3"/>
          <p:cNvSpPr>
            <a:spLocks noGrp="1"/>
          </p:cNvSpPr>
          <p:nvPr>
            <p:ph type="sldNum" sz="quarter" idx="5"/>
          </p:nvPr>
        </p:nvSpPr>
        <p:spPr>
          <a:noFill/>
        </p:spPr>
        <p:txBody>
          <a:bodyPr/>
          <a:lstStyle/>
          <a:p>
            <a:fld id="{230401EB-A4E8-4938-8AF2-AAD4C21F335F}" type="slidenum">
              <a:rPr lang="es-ES" smtClean="0">
                <a:latin typeface="Arial" pitchFamily="34" charset="0"/>
              </a:rPr>
              <a:pPr/>
              <a:t>18</a:t>
            </a:fld>
            <a:endParaRPr lang="es-E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pPr>
              <a:spcBef>
                <a:spcPct val="0"/>
              </a:spcBef>
            </a:pPr>
            <a:endParaRPr lang="es-ES" smtClean="0">
              <a:latin typeface="Arial" pitchFamily="34" charset="0"/>
            </a:endParaRPr>
          </a:p>
        </p:txBody>
      </p:sp>
      <p:sp>
        <p:nvSpPr>
          <p:cNvPr id="46084" name="Slide Number Placeholder 3"/>
          <p:cNvSpPr>
            <a:spLocks noGrp="1"/>
          </p:cNvSpPr>
          <p:nvPr>
            <p:ph type="sldNum" sz="quarter" idx="5"/>
          </p:nvPr>
        </p:nvSpPr>
        <p:spPr>
          <a:noFill/>
        </p:spPr>
        <p:txBody>
          <a:bodyPr/>
          <a:lstStyle/>
          <a:p>
            <a:fld id="{B1AB1E8D-0413-4D19-9E31-7BC218FFD357}" type="slidenum">
              <a:rPr lang="es-CL" smtClean="0">
                <a:latin typeface="Arial" pitchFamily="34" charset="0"/>
                <a:cs typeface="Arial" pitchFamily="34" charset="0"/>
              </a:rPr>
              <a:pPr/>
              <a:t>19</a:t>
            </a:fld>
            <a:endParaRPr lang="es-CL"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s-ES" smtClean="0">
              <a:latin typeface="Arial" pitchFamily="34" charset="0"/>
            </a:endParaRPr>
          </a:p>
        </p:txBody>
      </p:sp>
      <p:sp>
        <p:nvSpPr>
          <p:cNvPr id="47108" name="Slide Number Placeholder 3"/>
          <p:cNvSpPr>
            <a:spLocks noGrp="1"/>
          </p:cNvSpPr>
          <p:nvPr>
            <p:ph type="sldNum" sz="quarter" idx="5"/>
          </p:nvPr>
        </p:nvSpPr>
        <p:spPr>
          <a:noFill/>
        </p:spPr>
        <p:txBody>
          <a:bodyPr/>
          <a:lstStyle/>
          <a:p>
            <a:fld id="{4880E936-F2D6-4326-8C23-E81303475687}" type="slidenum">
              <a:rPr lang="es-ES" smtClean="0">
                <a:latin typeface="Arial" pitchFamily="34" charset="0"/>
              </a:rPr>
              <a:pPr/>
              <a:t>20</a:t>
            </a:fld>
            <a:endParaRPr lang="es-E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687388" y="4344988"/>
            <a:ext cx="5483225" cy="4113212"/>
          </a:xfrm>
          <a:noFill/>
          <a:ln/>
        </p:spPr>
        <p:txBody>
          <a:bodyPr/>
          <a:lstStyle/>
          <a:p>
            <a:pPr eaLnBrk="1" hangingPunct="1"/>
            <a:endParaRPr lang="es-E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xfrm>
            <a:off x="687388" y="4344988"/>
            <a:ext cx="5483225" cy="4113212"/>
          </a:xfrm>
          <a:noFill/>
          <a:ln/>
        </p:spPr>
        <p:txBody>
          <a:bodyPr/>
          <a:lstStyle/>
          <a:p>
            <a:pPr eaLnBrk="1" hangingPunct="1"/>
            <a:endParaRPr lang="es-ES"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xfrm>
            <a:off x="687388" y="4344988"/>
            <a:ext cx="5483225" cy="4113212"/>
          </a:xfrm>
          <a:noFill/>
          <a:ln/>
        </p:spPr>
        <p:txBody>
          <a:bodyPr/>
          <a:lstStyle/>
          <a:p>
            <a:pPr eaLnBrk="1" hangingPunct="1"/>
            <a:endParaRPr lang="es-ES"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ADB4266-13D3-4CDB-83DE-492DBFB9DAC9}" type="slidenum">
              <a:rPr lang="en-GB" smtClean="0">
                <a:latin typeface="Arial" pitchFamily="34" charset="0"/>
                <a:ea typeface="MS PGothic" pitchFamily="34" charset="-128"/>
                <a:cs typeface="Arial" pitchFamily="34" charset="0"/>
              </a:rPr>
              <a:pPr/>
              <a:t>29</a:t>
            </a:fld>
            <a:endParaRPr lang="en-GB" dirty="0" smtClean="0">
              <a:latin typeface="Arial" pitchFamily="34" charset="0"/>
              <a:ea typeface="MS PGothic" pitchFamily="34" charset="-128"/>
              <a:cs typeface="Arial" pitchFamily="34" charset="0"/>
            </a:endParaRPr>
          </a:p>
        </p:txBody>
      </p:sp>
      <p:sp>
        <p:nvSpPr>
          <p:cNvPr id="63491" name="Rectangle 2"/>
          <p:cNvSpPr>
            <a:spLocks noGrp="1" noRot="1" noChangeAspect="1" noChangeArrowheads="1" noTextEdit="1"/>
          </p:cNvSpPr>
          <p:nvPr>
            <p:ph type="sldImg"/>
          </p:nvPr>
        </p:nvSpPr>
        <p:spPr>
          <a:solidFill>
            <a:srgbClr val="FFFFFF"/>
          </a:solidFill>
          <a:ln/>
        </p:spPr>
      </p:sp>
      <p:sp>
        <p:nvSpPr>
          <p:cNvPr id="634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s-E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F5A267E-A460-4F32-B991-FF1385874E8B}" type="slidenum">
              <a:rPr lang="en-US" smtClean="0">
                <a:latin typeface="Arial" pitchFamily="34" charset="0"/>
                <a:ea typeface="MS PGothic" pitchFamily="34" charset="-128"/>
                <a:cs typeface="Arial" pitchFamily="34" charset="0"/>
              </a:rPr>
              <a:pPr/>
              <a:t>30</a:t>
            </a:fld>
            <a:endParaRPr lang="en-US" dirty="0" smtClean="0">
              <a:latin typeface="Arial" pitchFamily="34" charset="0"/>
              <a:ea typeface="MS PGothic" pitchFamily="34" charset="-128"/>
              <a:cs typeface="Arial" pitchFamily="34" charset="0"/>
            </a:endParaRPr>
          </a:p>
        </p:txBody>
      </p:sp>
      <p:sp>
        <p:nvSpPr>
          <p:cNvPr id="64515" name="Rectangle 2"/>
          <p:cNvSpPr>
            <a:spLocks noChangeArrowheads="1"/>
          </p:cNvSpPr>
          <p:nvPr/>
        </p:nvSpPr>
        <p:spPr bwMode="auto">
          <a:xfrm>
            <a:off x="3886200" y="0"/>
            <a:ext cx="2971800" cy="455613"/>
          </a:xfrm>
          <a:prstGeom prst="rect">
            <a:avLst/>
          </a:prstGeom>
          <a:noFill/>
          <a:ln w="12700">
            <a:noFill/>
            <a:miter lim="800000"/>
            <a:headEnd/>
            <a:tailEnd/>
          </a:ln>
        </p:spPr>
        <p:txBody>
          <a:bodyPr wrap="none" lIns="91432" tIns="45716" rIns="91432" bIns="45716" anchor="ctr"/>
          <a:lstStyle/>
          <a:p>
            <a:endParaRPr lang="es-ES" dirty="0"/>
          </a:p>
        </p:txBody>
      </p:sp>
      <p:sp>
        <p:nvSpPr>
          <p:cNvPr id="64516"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90463" tIns="44437" rIns="90463" bIns="44437" anchor="b"/>
          <a:lstStyle/>
          <a:p>
            <a:pPr algn="r"/>
            <a:r>
              <a:rPr lang="en-GB" sz="1200" dirty="0">
                <a:latin typeface="Times New Roman" pitchFamily="18" charset="0"/>
              </a:rPr>
              <a:t>11</a:t>
            </a:r>
          </a:p>
        </p:txBody>
      </p:sp>
      <p:sp>
        <p:nvSpPr>
          <p:cNvPr id="64517"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lIns="91432" tIns="45716" rIns="91432" bIns="45716" anchor="ctr"/>
          <a:lstStyle/>
          <a:p>
            <a:endParaRPr lang="es-ES" dirty="0"/>
          </a:p>
        </p:txBody>
      </p:sp>
      <p:sp>
        <p:nvSpPr>
          <p:cNvPr id="64518" name="Rectangle 5"/>
          <p:cNvSpPr>
            <a:spLocks noChangeArrowheads="1"/>
          </p:cNvSpPr>
          <p:nvPr/>
        </p:nvSpPr>
        <p:spPr bwMode="auto">
          <a:xfrm>
            <a:off x="0" y="0"/>
            <a:ext cx="2971800" cy="455613"/>
          </a:xfrm>
          <a:prstGeom prst="rect">
            <a:avLst/>
          </a:prstGeom>
          <a:noFill/>
          <a:ln w="12700">
            <a:noFill/>
            <a:miter lim="800000"/>
            <a:headEnd/>
            <a:tailEnd/>
          </a:ln>
        </p:spPr>
        <p:txBody>
          <a:bodyPr wrap="none" lIns="91432" tIns="45716" rIns="91432" bIns="45716" anchor="ctr"/>
          <a:lstStyle/>
          <a:p>
            <a:endParaRPr lang="es-ES" dirty="0"/>
          </a:p>
        </p:txBody>
      </p:sp>
      <p:sp>
        <p:nvSpPr>
          <p:cNvPr id="64519" name="Rectangle 6"/>
          <p:cNvSpPr>
            <a:spLocks noGrp="1" noRot="1" noChangeAspect="1" noChangeArrowheads="1" noTextEdit="1"/>
          </p:cNvSpPr>
          <p:nvPr>
            <p:ph type="sldImg"/>
          </p:nvPr>
        </p:nvSpPr>
        <p:spPr>
          <a:xfrm>
            <a:off x="1144588" y="685800"/>
            <a:ext cx="4568825" cy="3427413"/>
          </a:xfrm>
          <a:ln cap="flat"/>
        </p:spPr>
      </p:sp>
      <p:sp>
        <p:nvSpPr>
          <p:cNvPr id="64520" name="Rectangle 7"/>
          <p:cNvSpPr>
            <a:spLocks noGrp="1" noChangeArrowheads="1"/>
          </p:cNvSpPr>
          <p:nvPr>
            <p:ph type="body" idx="1"/>
          </p:nvPr>
        </p:nvSpPr>
        <p:spPr>
          <a:xfrm>
            <a:off x="914400" y="4341813"/>
            <a:ext cx="5029200" cy="4113212"/>
          </a:xfrm>
          <a:noFill/>
          <a:ln/>
        </p:spPr>
        <p:txBody>
          <a:bodyPr lIns="90463" tIns="44437" rIns="90463" bIns="44437"/>
          <a:lstStyle/>
          <a:p>
            <a:endParaRPr lang="es-E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A280BB-6D8C-4133-9248-2AA8C7B2BFF5}" type="datetimeFigureOut">
              <a:rPr lang="es-ES" smtClean="0"/>
              <a:pPr/>
              <a:t>30/08/2014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FFE6FD5-BD58-4249-A49D-040F274B6EF1}"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280BB-6D8C-4133-9248-2AA8C7B2BFF5}" type="datetimeFigureOut">
              <a:rPr lang="es-ES" smtClean="0"/>
              <a:pPr/>
              <a:t>30/08/2014</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E6FD5-BD58-4249-A49D-040F274B6EF1}"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6.xml"/><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7.bin"/></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8.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a:ln>
            <a:solidFill>
              <a:srgbClr val="92D050"/>
            </a:solidFill>
          </a:ln>
        </p:spPr>
        <p:txBody>
          <a:bodyPr/>
          <a:lstStyle/>
          <a:p>
            <a:r>
              <a:rPr lang="es-CL" dirty="0" smtClean="0"/>
              <a:t>Competencias Laborales</a:t>
            </a:r>
            <a:endParaRPr lang="es-ES" dirty="0"/>
          </a:p>
        </p:txBody>
      </p:sp>
      <p:sp>
        <p:nvSpPr>
          <p:cNvPr id="3" name="2 Marcador de contenido"/>
          <p:cNvSpPr>
            <a:spLocks noGrp="1"/>
          </p:cNvSpPr>
          <p:nvPr>
            <p:ph idx="1"/>
          </p:nvPr>
        </p:nvSpPr>
        <p:spPr>
          <a:solidFill>
            <a:srgbClr val="00B0F0"/>
          </a:solidFill>
        </p:spPr>
        <p:txBody>
          <a:bodyPr>
            <a:normAutofit fontScale="92500"/>
          </a:bodyPr>
          <a:lstStyle/>
          <a:p>
            <a:pPr algn="just"/>
            <a:r>
              <a:rPr lang="es-CL" b="1" dirty="0" smtClean="0"/>
              <a:t>Podemos definir Competencias Laborales como una capacidad efectiva para llevar a cabo exitosamente una actividad laboral plenamente identificada . </a:t>
            </a:r>
            <a:r>
              <a:rPr lang="es-CL" sz="1000" b="1" dirty="0" smtClean="0"/>
              <a:t>Aproximación)</a:t>
            </a:r>
            <a:endParaRPr lang="es-CL" b="1" dirty="0" smtClean="0"/>
          </a:p>
          <a:p>
            <a:pPr algn="just"/>
            <a:r>
              <a:rPr lang="es-CL" b="1" dirty="0" smtClean="0"/>
              <a:t>La Competencia Laboral como atributo es la capacidad para responder exitosamente una demanda compleja o llevar a cabo una actividad o tarea, según criterios de desempeño definidos por la empresa o sector productivo. </a:t>
            </a:r>
            <a:endParaRPr lang="es-E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a:bodyPr>
          <a:lstStyle/>
          <a:p>
            <a:r>
              <a:rPr lang="es-CL" sz="4000" dirty="0" smtClean="0"/>
              <a:t>La Acción Nueva Actitud</a:t>
            </a:r>
            <a:endParaRPr lang="es-ES" sz="4000" dirty="0"/>
          </a:p>
        </p:txBody>
      </p:sp>
      <p:sp>
        <p:nvSpPr>
          <p:cNvPr id="3" name="2 Marcador de contenido"/>
          <p:cNvSpPr>
            <a:spLocks noGrp="1"/>
          </p:cNvSpPr>
          <p:nvPr>
            <p:ph idx="1"/>
          </p:nvPr>
        </p:nvSpPr>
        <p:spPr>
          <a:solidFill>
            <a:srgbClr val="00B0F0"/>
          </a:solidFill>
        </p:spPr>
        <p:txBody>
          <a:bodyPr>
            <a:normAutofit fontScale="92500"/>
          </a:bodyPr>
          <a:lstStyle/>
          <a:p>
            <a:pPr algn="just"/>
            <a:r>
              <a:rPr lang="es-CL" sz="2400" b="1" dirty="0" smtClean="0"/>
              <a:t>La acción expresa bien la actitud de las  personas para afrontar lo nuevo.</a:t>
            </a:r>
          </a:p>
          <a:p>
            <a:pPr algn="just"/>
            <a:r>
              <a:rPr lang="es-CL" sz="2400" b="1" dirty="0" smtClean="0"/>
              <a:t>Los animales, las máquinas hacen no actúan.</a:t>
            </a:r>
          </a:p>
          <a:p>
            <a:pPr algn="just"/>
            <a:r>
              <a:rPr lang="es-CL" sz="2400" b="1" dirty="0" smtClean="0"/>
              <a:t>La acción es una característica propia del hombre.</a:t>
            </a:r>
          </a:p>
          <a:p>
            <a:pPr algn="just"/>
            <a:r>
              <a:rPr lang="es-CL" sz="2400" b="1" dirty="0" smtClean="0"/>
              <a:t>Hoy se puede decir  que trabajar es actuar en un ámbito, en un campo. Actuar en un campo significa asumir la responsabilidad de una necesidad a la que hay que responder.</a:t>
            </a:r>
          </a:p>
          <a:p>
            <a:pPr algn="just"/>
            <a:r>
              <a:rPr lang="es-CL" sz="2400" b="1" dirty="0" smtClean="0"/>
              <a:t>Trabajar significa moverse libremente frente a las ocasiones y oportunidades, moverse con un horizonte que se mueve con el trabajador.</a:t>
            </a:r>
          </a:p>
          <a:p>
            <a:pPr algn="just"/>
            <a:r>
              <a:rPr lang="es-CL" sz="2400" b="1" dirty="0" smtClean="0"/>
              <a:t>Hoy trabajar es saber moverse. Esto quiere decir que trabajar es saber afrontar el riego de lo nuevo.</a:t>
            </a:r>
            <a:endParaRPr lang="es-ES"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lstStyle/>
          <a:p>
            <a:r>
              <a:rPr lang="es-CL" dirty="0" smtClean="0"/>
              <a:t>Cambios de Paradigmas</a:t>
            </a:r>
            <a:endParaRPr lang="es-ES" dirty="0"/>
          </a:p>
        </p:txBody>
      </p:sp>
      <p:sp>
        <p:nvSpPr>
          <p:cNvPr id="3" name="2 Marcador de contenido"/>
          <p:cNvSpPr>
            <a:spLocks noGrp="1"/>
          </p:cNvSpPr>
          <p:nvPr>
            <p:ph idx="1"/>
          </p:nvPr>
        </p:nvSpPr>
        <p:spPr>
          <a:solidFill>
            <a:srgbClr val="00B0F0"/>
          </a:solidFill>
        </p:spPr>
        <p:txBody>
          <a:bodyPr>
            <a:normAutofit/>
          </a:bodyPr>
          <a:lstStyle/>
          <a:p>
            <a:pPr algn="just"/>
            <a:endParaRPr lang="es-CL" sz="2800" dirty="0" smtClean="0"/>
          </a:p>
          <a:p>
            <a:pPr algn="just"/>
            <a:r>
              <a:rPr lang="es-CL" sz="2800" b="1" dirty="0" smtClean="0"/>
              <a:t>El Desarrollo de Competencias Laborales, es la instalación de un nuevo paradigma en la capacitación del personal.</a:t>
            </a:r>
          </a:p>
          <a:p>
            <a:pPr algn="just"/>
            <a:r>
              <a:rPr lang="es-CL" sz="2800" b="1" dirty="0" smtClean="0"/>
              <a:t>Las Empresas del siglo XXI, insertas en un mercado globalizado, se modernizan, incorporan  nuevas tecnologías y nuevos métodos para enfrentar los desafíos frente a una sociedad que demanda eficiencia cada vez mayor.</a:t>
            </a:r>
          </a:p>
          <a:p>
            <a:endParaRPr lang="es-ES"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a:bodyPr>
          <a:lstStyle/>
          <a:p>
            <a:r>
              <a:rPr lang="es-CL" sz="4000" dirty="0" smtClean="0"/>
              <a:t>Los Cambios en las Personas</a:t>
            </a:r>
            <a:endParaRPr lang="es-ES" sz="4000" dirty="0"/>
          </a:p>
        </p:txBody>
      </p:sp>
      <p:sp>
        <p:nvSpPr>
          <p:cNvPr id="3" name="2 Marcador de contenido"/>
          <p:cNvSpPr>
            <a:spLocks noGrp="1"/>
          </p:cNvSpPr>
          <p:nvPr>
            <p:ph idx="1"/>
          </p:nvPr>
        </p:nvSpPr>
        <p:spPr>
          <a:solidFill>
            <a:srgbClr val="00B0F0"/>
          </a:solidFill>
        </p:spPr>
        <p:txBody>
          <a:bodyPr>
            <a:normAutofit lnSpcReduction="10000"/>
          </a:bodyPr>
          <a:lstStyle/>
          <a:p>
            <a:pPr algn="just"/>
            <a:r>
              <a:rPr lang="es-CL" sz="2400" b="1" dirty="0" smtClean="0"/>
              <a:t>La tendencia general es que las personas tienen que estar dispuestas a afrontar nuevos cambios en el recorrido de su vida laboral, mas aún considerando que el mercado laboral nos presenta una exigencia de flexibilidad creciente.</a:t>
            </a:r>
          </a:p>
          <a:p>
            <a:pPr algn="just"/>
            <a:r>
              <a:rPr lang="es-CL" sz="2400" b="1" dirty="0" smtClean="0"/>
              <a:t>Se necesita que las personas, los trabajadores cambien y se adapten rápidamente, para encontrar respuestas a las nuevas necesidades que demanda el actual mercado laboral.</a:t>
            </a:r>
          </a:p>
          <a:p>
            <a:pPr algn="just"/>
            <a:r>
              <a:rPr lang="es-CL" sz="2400" b="1" dirty="0" smtClean="0"/>
              <a:t>Los cambios de productos y tecnologías, junto con la información marcan el desarrollo del actual sistema económico mundial y ello requiere de personas que estén dispuestas a afrontar los cambios y a desarrollar nuevas competencias.</a:t>
            </a:r>
          </a:p>
          <a:p>
            <a:pPr algn="just"/>
            <a:endParaRPr lang="es-CL" sz="2400" b="1" dirty="0" smtClean="0"/>
          </a:p>
          <a:p>
            <a:pPr algn="just"/>
            <a:endParaRPr lang="es-E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lstStyle/>
          <a:p>
            <a:r>
              <a:rPr lang="es-CL" dirty="0" smtClean="0"/>
              <a:t>El Capital Humano</a:t>
            </a:r>
            <a:endParaRPr lang="es-ES" dirty="0"/>
          </a:p>
        </p:txBody>
      </p:sp>
      <p:sp>
        <p:nvSpPr>
          <p:cNvPr id="3" name="2 Marcador de contenido"/>
          <p:cNvSpPr>
            <a:spLocks noGrp="1"/>
          </p:cNvSpPr>
          <p:nvPr>
            <p:ph idx="1"/>
          </p:nvPr>
        </p:nvSpPr>
        <p:spPr>
          <a:solidFill>
            <a:srgbClr val="00B0F0"/>
          </a:solidFill>
        </p:spPr>
        <p:txBody>
          <a:bodyPr>
            <a:normAutofit fontScale="92500" lnSpcReduction="20000"/>
          </a:bodyPr>
          <a:lstStyle/>
          <a:p>
            <a:pPr algn="just"/>
            <a:r>
              <a:rPr lang="es-CL" sz="2400" dirty="0" smtClean="0"/>
              <a:t>El hombre es un ser que sabe que sabe y que tiene la capacidad, el potencial de aprender constantemente, nunca deja de hacerlo.</a:t>
            </a:r>
          </a:p>
          <a:p>
            <a:pPr algn="just"/>
            <a:r>
              <a:rPr lang="es-CL" sz="2400" dirty="0" smtClean="0"/>
              <a:t>El aprender ayuda a las personas a ampliar su mundo de conocimientos y experiencias.</a:t>
            </a:r>
          </a:p>
          <a:p>
            <a:pPr algn="just"/>
            <a:r>
              <a:rPr lang="es-CL" sz="2400" dirty="0" smtClean="0"/>
              <a:t>Para ello las personas tienen que aprender a aprender,  con la mejor disposición y actitud,  para lograr así la adquisición de nuevas competencias y habilidades. </a:t>
            </a:r>
          </a:p>
          <a:p>
            <a:pPr algn="just"/>
            <a:r>
              <a:rPr lang="es-CL" sz="2400" dirty="0" smtClean="0"/>
              <a:t>El capital humano es el conocimiento que posee cada individuo a medida que la persona incremente su conocimiento, crecerá su capital humano.</a:t>
            </a:r>
          </a:p>
          <a:p>
            <a:pPr algn="just"/>
            <a:r>
              <a:rPr lang="es-CL" sz="2400" dirty="0" smtClean="0"/>
              <a:t>Las competencias laborales son un punto de encuentro entre los sectores educativos y productivos, por cuanto muestran que se debe formar en los trabajadores los desempeños que estos deben alcanzar en el espacio laboral.</a:t>
            </a:r>
            <a:endParaRPr lang="es-E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lstStyle/>
          <a:p>
            <a:r>
              <a:rPr lang="es-CL" dirty="0" smtClean="0"/>
              <a:t>El Capital Humano</a:t>
            </a:r>
            <a:endParaRPr lang="es-ES" dirty="0"/>
          </a:p>
        </p:txBody>
      </p:sp>
      <p:sp>
        <p:nvSpPr>
          <p:cNvPr id="3" name="2 Marcador de contenido"/>
          <p:cNvSpPr>
            <a:spLocks noGrp="1"/>
          </p:cNvSpPr>
          <p:nvPr>
            <p:ph idx="1"/>
          </p:nvPr>
        </p:nvSpPr>
        <p:spPr>
          <a:solidFill>
            <a:srgbClr val="00B0F0"/>
          </a:solidFill>
        </p:spPr>
        <p:txBody>
          <a:bodyPr>
            <a:normAutofit/>
          </a:bodyPr>
          <a:lstStyle/>
          <a:p>
            <a:pPr algn="just"/>
            <a:r>
              <a:rPr lang="es-CL" sz="2400" b="1" dirty="0" smtClean="0"/>
              <a:t>El Capital humano es consciente que su futuro depende de la fuerza mental y no de la fuerza muscular.</a:t>
            </a:r>
          </a:p>
          <a:p>
            <a:pPr algn="just"/>
            <a:r>
              <a:rPr lang="es-CL" sz="2400" b="1" dirty="0" smtClean="0"/>
              <a:t>Sobre la base de todo capital humano se encuentran las actitudes. En ellas se ven las conductas de las personas y como toda conducta  esta se puede modificar. La actitud forma parte del mundo interno del sujeto</a:t>
            </a:r>
          </a:p>
          <a:p>
            <a:pPr algn="just"/>
            <a:r>
              <a:rPr lang="es-CL" sz="2400" b="1" dirty="0" smtClean="0"/>
              <a:t>Otro aspecto del capital humano es la aptitud. Las aptitudes están compuestas en su mayor parte por las habilidades y técnicas.</a:t>
            </a:r>
          </a:p>
          <a:p>
            <a:pPr algn="just"/>
            <a:r>
              <a:rPr lang="es-CL" sz="2400" b="1" dirty="0" smtClean="0"/>
              <a:t>Las competencias abarcan los conocimientos (saber), actitudes (saber ser) y habilidades (saber hacer)</a:t>
            </a:r>
            <a:endParaRPr lang="es-ES" sz="24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C:\Users\EQUIPO\Pictures\grafico siete.jpg"/>
          <p:cNvPicPr>
            <a:picLocks noChangeAspect="1" noChangeArrowheads="1"/>
          </p:cNvPicPr>
          <p:nvPr/>
        </p:nvPicPr>
        <p:blipFill>
          <a:blip r:embed="rId2" cstate="print"/>
          <a:srcRect/>
          <a:stretch>
            <a:fillRect/>
          </a:stretch>
        </p:blipFill>
        <p:spPr bwMode="auto">
          <a:xfrm>
            <a:off x="1714500" y="1390650"/>
            <a:ext cx="5715000" cy="40767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a:bodyPr>
          <a:lstStyle/>
          <a:p>
            <a:r>
              <a:rPr lang="es-CL" sz="3600" dirty="0" smtClean="0"/>
              <a:t>Que es competencia laboral</a:t>
            </a:r>
            <a:endParaRPr lang="es-ES" sz="3600" dirty="0"/>
          </a:p>
        </p:txBody>
      </p:sp>
      <p:sp>
        <p:nvSpPr>
          <p:cNvPr id="3" name="2 Marcador de contenido"/>
          <p:cNvSpPr>
            <a:spLocks noGrp="1"/>
          </p:cNvSpPr>
          <p:nvPr>
            <p:ph idx="1"/>
          </p:nvPr>
        </p:nvSpPr>
        <p:spPr>
          <a:solidFill>
            <a:srgbClr val="00B0F0"/>
          </a:solidFill>
        </p:spPr>
        <p:txBody>
          <a:bodyPr>
            <a:normAutofit/>
          </a:bodyPr>
          <a:lstStyle/>
          <a:p>
            <a:pPr algn="just"/>
            <a:r>
              <a:rPr lang="es-CL" sz="2400" b="1" dirty="0" smtClean="0"/>
              <a:t>La competencia laboral es la capacidad para responder una demanda compleja o llevar a cabo una actividad o tarea, según criterios de desempeño definidos por la empresa o sector productivo.</a:t>
            </a:r>
          </a:p>
          <a:p>
            <a:pPr algn="just"/>
            <a:r>
              <a:rPr lang="es-CL" sz="2400" b="1" dirty="0" smtClean="0"/>
              <a:t>Las competencias abarcan los conocimientos (Saber), actitudes (Saber Ser) y habilidades</a:t>
            </a:r>
          </a:p>
          <a:p>
            <a:pPr algn="just"/>
            <a:r>
              <a:rPr lang="es-CL" sz="2400" b="1" dirty="0" smtClean="0"/>
              <a:t>(Saber Hacer de un individuo.</a:t>
            </a:r>
          </a:p>
          <a:p>
            <a:pPr algn="just"/>
            <a:r>
              <a:rPr lang="es-CL" sz="2400" b="1" dirty="0" smtClean="0"/>
              <a:t>Una persona es competente cuando sabe movilizar recursos personales (conocimientos, habilidades, actitudes) y del entorno ( tecnología, organización) para responder a situaciones complejas.</a:t>
            </a:r>
            <a:endParaRPr lang="es-ES"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900113" y="1295400"/>
            <a:ext cx="7318375" cy="1384300"/>
          </a:xfrm>
          <a:prstGeom prst="rect">
            <a:avLst/>
          </a:prstGeom>
          <a:solidFill>
            <a:srgbClr val="FFFF00"/>
          </a:solidFill>
          <a:ln w="9525">
            <a:noFill/>
            <a:miter lim="800000"/>
            <a:headEnd/>
            <a:tailEnd/>
          </a:ln>
        </p:spPr>
        <p:txBody>
          <a:bodyPr>
            <a:spAutoFit/>
          </a:bodyPr>
          <a:lstStyle/>
          <a:p>
            <a:pPr algn="ctr" eaLnBrk="0" hangingPunct="0">
              <a:defRPr/>
            </a:pPr>
            <a:r>
              <a:rPr lang="es-CL" sz="2800" b="1" i="1" dirty="0">
                <a:solidFill>
                  <a:srgbClr val="3C3C65"/>
                </a:solidFill>
                <a:latin typeface="+mj-lt"/>
                <a:ea typeface="+mj-ea"/>
                <a:cs typeface="+mj-cs"/>
              </a:rPr>
              <a:t>“Las competencias son piezas de un rompecabezas que forman un lenguaje común acerca del éxito.”</a:t>
            </a:r>
            <a:endParaRPr lang="en-US" sz="2800" b="1" i="1" dirty="0">
              <a:solidFill>
                <a:srgbClr val="3C3C65"/>
              </a:solidFill>
              <a:latin typeface="+mj-lt"/>
              <a:ea typeface="+mj-ea"/>
              <a:cs typeface="+mj-cs"/>
            </a:endParaRPr>
          </a:p>
        </p:txBody>
      </p:sp>
      <p:grpSp>
        <p:nvGrpSpPr>
          <p:cNvPr id="2" name="Group 49"/>
          <p:cNvGrpSpPr>
            <a:grpSpLocks/>
          </p:cNvGrpSpPr>
          <p:nvPr/>
        </p:nvGrpSpPr>
        <p:grpSpPr bwMode="auto">
          <a:xfrm>
            <a:off x="5864225" y="4078288"/>
            <a:ext cx="1458913" cy="663575"/>
            <a:chOff x="5863654" y="4077913"/>
            <a:chExt cx="1459484" cy="664512"/>
          </a:xfrm>
        </p:grpSpPr>
        <p:sp>
          <p:nvSpPr>
            <p:cNvPr id="7220" name="Freeform 4"/>
            <p:cNvSpPr>
              <a:spLocks/>
            </p:cNvSpPr>
            <p:nvPr/>
          </p:nvSpPr>
          <p:spPr bwMode="auto">
            <a:xfrm>
              <a:off x="5867903" y="4265800"/>
              <a:ext cx="1455235" cy="476625"/>
            </a:xfrm>
            <a:custGeom>
              <a:avLst/>
              <a:gdLst>
                <a:gd name="T0" fmla="*/ 2147483647 w 685"/>
                <a:gd name="T1" fmla="*/ 2147483647 h 406"/>
                <a:gd name="T2" fmla="*/ 2147483647 w 685"/>
                <a:gd name="T3" fmla="*/ 2147483647 h 406"/>
                <a:gd name="T4" fmla="*/ 2147483647 w 685"/>
                <a:gd name="T5" fmla="*/ 2147483647 h 406"/>
                <a:gd name="T6" fmla="*/ 2147483647 w 685"/>
                <a:gd name="T7" fmla="*/ 2147483647 h 406"/>
                <a:gd name="T8" fmla="*/ 2147483647 w 685"/>
                <a:gd name="T9" fmla="*/ 2147483647 h 406"/>
                <a:gd name="T10" fmla="*/ 2147483647 w 685"/>
                <a:gd name="T11" fmla="*/ 0 h 406"/>
                <a:gd name="T12" fmla="*/ 2147483647 w 685"/>
                <a:gd name="T13" fmla="*/ 2147483647 h 406"/>
                <a:gd name="T14" fmla="*/ 2147483647 w 685"/>
                <a:gd name="T15" fmla="*/ 2147483647 h 406"/>
                <a:gd name="T16" fmla="*/ 2147483647 w 685"/>
                <a:gd name="T17" fmla="*/ 2147483647 h 406"/>
                <a:gd name="T18" fmla="*/ 2147483647 w 685"/>
                <a:gd name="T19" fmla="*/ 2147483647 h 406"/>
                <a:gd name="T20" fmla="*/ 2147483647 w 685"/>
                <a:gd name="T21" fmla="*/ 2147483647 h 406"/>
                <a:gd name="T22" fmla="*/ 2147483647 w 685"/>
                <a:gd name="T23" fmla="*/ 2147483647 h 406"/>
                <a:gd name="T24" fmla="*/ 2147483647 w 685"/>
                <a:gd name="T25" fmla="*/ 2147483647 h 406"/>
                <a:gd name="T26" fmla="*/ 2147483647 w 685"/>
                <a:gd name="T27" fmla="*/ 2147483647 h 406"/>
                <a:gd name="T28" fmla="*/ 2147483647 w 685"/>
                <a:gd name="T29" fmla="*/ 2147483647 h 406"/>
                <a:gd name="T30" fmla="*/ 2147483647 w 685"/>
                <a:gd name="T31" fmla="*/ 2147483647 h 406"/>
                <a:gd name="T32" fmla="*/ 2147483647 w 685"/>
                <a:gd name="T33" fmla="*/ 2147483647 h 406"/>
                <a:gd name="T34" fmla="*/ 0 w 685"/>
                <a:gd name="T35" fmla="*/ 2147483647 h 406"/>
                <a:gd name="T36" fmla="*/ 2147483647 w 685"/>
                <a:gd name="T37" fmla="*/ 2147483647 h 406"/>
                <a:gd name="T38" fmla="*/ 2147483647 w 685"/>
                <a:gd name="T39" fmla="*/ 2147483647 h 406"/>
                <a:gd name="T40" fmla="*/ 2147483647 w 685"/>
                <a:gd name="T41" fmla="*/ 2147483647 h 406"/>
                <a:gd name="T42" fmla="*/ 2147483647 w 685"/>
                <a:gd name="T43" fmla="*/ 2147483647 h 406"/>
                <a:gd name="T44" fmla="*/ 2147483647 w 685"/>
                <a:gd name="T45" fmla="*/ 2147483647 h 406"/>
                <a:gd name="T46" fmla="*/ 2147483647 w 685"/>
                <a:gd name="T47" fmla="*/ 2147483647 h 406"/>
                <a:gd name="T48" fmla="*/ 2147483647 w 685"/>
                <a:gd name="T49" fmla="*/ 2147483647 h 406"/>
                <a:gd name="T50" fmla="*/ 2147483647 w 685"/>
                <a:gd name="T51" fmla="*/ 2147483647 h 406"/>
                <a:gd name="T52" fmla="*/ 2147483647 w 685"/>
                <a:gd name="T53" fmla="*/ 2147483647 h 406"/>
                <a:gd name="T54" fmla="*/ 2147483647 w 685"/>
                <a:gd name="T55" fmla="*/ 2147483647 h 406"/>
                <a:gd name="T56" fmla="*/ 2147483647 w 685"/>
                <a:gd name="T57" fmla="*/ 2147483647 h 406"/>
                <a:gd name="T58" fmla="*/ 2147483647 w 685"/>
                <a:gd name="T59" fmla="*/ 2147483647 h 406"/>
                <a:gd name="T60" fmla="*/ 2147483647 w 685"/>
                <a:gd name="T61" fmla="*/ 2147483647 h 406"/>
                <a:gd name="T62" fmla="*/ 2147483647 w 685"/>
                <a:gd name="T63" fmla="*/ 2147483647 h 4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85"/>
                <a:gd name="T97" fmla="*/ 0 h 406"/>
                <a:gd name="T98" fmla="*/ 685 w 685"/>
                <a:gd name="T99" fmla="*/ 406 h 4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85" h="406">
                  <a:moveTo>
                    <a:pt x="438" y="7"/>
                  </a:moveTo>
                  <a:lnTo>
                    <a:pt x="273" y="60"/>
                  </a:lnTo>
                  <a:lnTo>
                    <a:pt x="252" y="47"/>
                  </a:lnTo>
                  <a:lnTo>
                    <a:pt x="252" y="24"/>
                  </a:lnTo>
                  <a:lnTo>
                    <a:pt x="217" y="4"/>
                  </a:lnTo>
                  <a:lnTo>
                    <a:pt x="174" y="0"/>
                  </a:lnTo>
                  <a:lnTo>
                    <a:pt x="138" y="13"/>
                  </a:lnTo>
                  <a:lnTo>
                    <a:pt x="125" y="45"/>
                  </a:lnTo>
                  <a:lnTo>
                    <a:pt x="136" y="69"/>
                  </a:lnTo>
                  <a:lnTo>
                    <a:pt x="174" y="79"/>
                  </a:lnTo>
                  <a:lnTo>
                    <a:pt x="181" y="90"/>
                  </a:lnTo>
                  <a:lnTo>
                    <a:pt x="164" y="101"/>
                  </a:lnTo>
                  <a:lnTo>
                    <a:pt x="7" y="154"/>
                  </a:lnTo>
                  <a:lnTo>
                    <a:pt x="101" y="242"/>
                  </a:lnTo>
                  <a:lnTo>
                    <a:pt x="91" y="259"/>
                  </a:lnTo>
                  <a:lnTo>
                    <a:pt x="52" y="263"/>
                  </a:lnTo>
                  <a:lnTo>
                    <a:pt x="15" y="272"/>
                  </a:lnTo>
                  <a:lnTo>
                    <a:pt x="0" y="299"/>
                  </a:lnTo>
                  <a:lnTo>
                    <a:pt x="9" y="323"/>
                  </a:lnTo>
                  <a:lnTo>
                    <a:pt x="41" y="342"/>
                  </a:lnTo>
                  <a:lnTo>
                    <a:pt x="88" y="346"/>
                  </a:lnTo>
                  <a:lnTo>
                    <a:pt x="116" y="334"/>
                  </a:lnTo>
                  <a:lnTo>
                    <a:pt x="136" y="314"/>
                  </a:lnTo>
                  <a:lnTo>
                    <a:pt x="159" y="310"/>
                  </a:lnTo>
                  <a:lnTo>
                    <a:pt x="179" y="329"/>
                  </a:lnTo>
                  <a:lnTo>
                    <a:pt x="264" y="406"/>
                  </a:lnTo>
                  <a:lnTo>
                    <a:pt x="395" y="364"/>
                  </a:lnTo>
                  <a:lnTo>
                    <a:pt x="558" y="310"/>
                  </a:lnTo>
                  <a:lnTo>
                    <a:pt x="685" y="263"/>
                  </a:lnTo>
                  <a:lnTo>
                    <a:pt x="588" y="163"/>
                  </a:lnTo>
                  <a:lnTo>
                    <a:pt x="483" y="49"/>
                  </a:lnTo>
                  <a:lnTo>
                    <a:pt x="438" y="7"/>
                  </a:lnTo>
                  <a:close/>
                </a:path>
              </a:pathLst>
            </a:custGeom>
            <a:solidFill>
              <a:srgbClr val="663300"/>
            </a:solidFill>
            <a:ln w="9525">
              <a:noFill/>
              <a:round/>
              <a:headEnd/>
              <a:tailEnd/>
            </a:ln>
          </p:spPr>
          <p:txBody>
            <a:bodyPr/>
            <a:lstStyle/>
            <a:p>
              <a:endParaRPr lang="es-ES" dirty="0"/>
            </a:p>
          </p:txBody>
        </p:sp>
        <p:sp>
          <p:nvSpPr>
            <p:cNvPr id="7221" name="Freeform 5"/>
            <p:cNvSpPr>
              <a:spLocks/>
            </p:cNvSpPr>
            <p:nvPr/>
          </p:nvSpPr>
          <p:spPr bwMode="auto">
            <a:xfrm>
              <a:off x="5863654" y="4379085"/>
              <a:ext cx="1455235" cy="219662"/>
            </a:xfrm>
            <a:custGeom>
              <a:avLst/>
              <a:gdLst>
                <a:gd name="T0" fmla="*/ 2147483647 w 685"/>
                <a:gd name="T1" fmla="*/ 2147483647 h 188"/>
                <a:gd name="T2" fmla="*/ 0 w 685"/>
                <a:gd name="T3" fmla="*/ 2147483647 h 188"/>
                <a:gd name="T4" fmla="*/ 2147483647 w 685"/>
                <a:gd name="T5" fmla="*/ 2147483647 h 188"/>
                <a:gd name="T6" fmla="*/ 2147483647 w 685"/>
                <a:gd name="T7" fmla="*/ 2147483647 h 188"/>
                <a:gd name="T8" fmla="*/ 2147483647 w 685"/>
                <a:gd name="T9" fmla="*/ 2147483647 h 188"/>
                <a:gd name="T10" fmla="*/ 2147483647 w 685"/>
                <a:gd name="T11" fmla="*/ 2147483647 h 188"/>
                <a:gd name="T12" fmla="*/ 2147483647 w 685"/>
                <a:gd name="T13" fmla="*/ 2147483647 h 188"/>
                <a:gd name="T14" fmla="*/ 2147483647 w 685"/>
                <a:gd name="T15" fmla="*/ 2147483647 h 188"/>
                <a:gd name="T16" fmla="*/ 2147483647 w 685"/>
                <a:gd name="T17" fmla="*/ 2147483647 h 188"/>
                <a:gd name="T18" fmla="*/ 2147483647 w 685"/>
                <a:gd name="T19" fmla="*/ 2147483647 h 188"/>
                <a:gd name="T20" fmla="*/ 2147483647 w 685"/>
                <a:gd name="T21" fmla="*/ 2147483647 h 188"/>
                <a:gd name="T22" fmla="*/ 2147483647 w 685"/>
                <a:gd name="T23" fmla="*/ 2147483647 h 188"/>
                <a:gd name="T24" fmla="*/ 2147483647 w 685"/>
                <a:gd name="T25" fmla="*/ 2147483647 h 188"/>
                <a:gd name="T26" fmla="*/ 2147483647 w 685"/>
                <a:gd name="T27" fmla="*/ 0 h 188"/>
                <a:gd name="T28" fmla="*/ 2147483647 w 685"/>
                <a:gd name="T29" fmla="*/ 2147483647 h 188"/>
                <a:gd name="T30" fmla="*/ 2147483647 w 685"/>
                <a:gd name="T31" fmla="*/ 2147483647 h 188"/>
                <a:gd name="T32" fmla="*/ 2147483647 w 685"/>
                <a:gd name="T33" fmla="*/ 2147483647 h 188"/>
                <a:gd name="T34" fmla="*/ 2147483647 w 685"/>
                <a:gd name="T35" fmla="*/ 2147483647 h 188"/>
                <a:gd name="T36" fmla="*/ 2147483647 w 685"/>
                <a:gd name="T37" fmla="*/ 2147483647 h 188"/>
                <a:gd name="T38" fmla="*/ 2147483647 w 685"/>
                <a:gd name="T39" fmla="*/ 2147483647 h 188"/>
                <a:gd name="T40" fmla="*/ 2147483647 w 685"/>
                <a:gd name="T41" fmla="*/ 2147483647 h 188"/>
                <a:gd name="T42" fmla="*/ 2147483647 w 685"/>
                <a:gd name="T43" fmla="*/ 2147483647 h 188"/>
                <a:gd name="T44" fmla="*/ 2147483647 w 685"/>
                <a:gd name="T45" fmla="*/ 2147483647 h 188"/>
                <a:gd name="T46" fmla="*/ 2147483647 w 685"/>
                <a:gd name="T47" fmla="*/ 2147483647 h 188"/>
                <a:gd name="T48" fmla="*/ 2147483647 w 685"/>
                <a:gd name="T49" fmla="*/ 2147483647 h 188"/>
                <a:gd name="T50" fmla="*/ 2147483647 w 685"/>
                <a:gd name="T51" fmla="*/ 2147483647 h 188"/>
                <a:gd name="T52" fmla="*/ 2147483647 w 685"/>
                <a:gd name="T53" fmla="*/ 2147483647 h 188"/>
                <a:gd name="T54" fmla="*/ 2147483647 w 685"/>
                <a:gd name="T55" fmla="*/ 2147483647 h 188"/>
                <a:gd name="T56" fmla="*/ 2147483647 w 685"/>
                <a:gd name="T57" fmla="*/ 2147483647 h 18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85"/>
                <a:gd name="T88" fmla="*/ 0 h 188"/>
                <a:gd name="T89" fmla="*/ 685 w 685"/>
                <a:gd name="T90" fmla="*/ 188 h 18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85" h="188">
                  <a:moveTo>
                    <a:pt x="2" y="47"/>
                  </a:moveTo>
                  <a:lnTo>
                    <a:pt x="0" y="79"/>
                  </a:lnTo>
                  <a:lnTo>
                    <a:pt x="15" y="105"/>
                  </a:lnTo>
                  <a:lnTo>
                    <a:pt x="41" y="120"/>
                  </a:lnTo>
                  <a:lnTo>
                    <a:pt x="73" y="124"/>
                  </a:lnTo>
                  <a:lnTo>
                    <a:pt x="101" y="122"/>
                  </a:lnTo>
                  <a:lnTo>
                    <a:pt x="118" y="114"/>
                  </a:lnTo>
                  <a:lnTo>
                    <a:pt x="129" y="105"/>
                  </a:lnTo>
                  <a:lnTo>
                    <a:pt x="138" y="94"/>
                  </a:lnTo>
                  <a:lnTo>
                    <a:pt x="155" y="90"/>
                  </a:lnTo>
                  <a:lnTo>
                    <a:pt x="172" y="94"/>
                  </a:lnTo>
                  <a:lnTo>
                    <a:pt x="260" y="188"/>
                  </a:lnTo>
                  <a:lnTo>
                    <a:pt x="681" y="45"/>
                  </a:lnTo>
                  <a:lnTo>
                    <a:pt x="685" y="0"/>
                  </a:lnTo>
                  <a:lnTo>
                    <a:pt x="264" y="141"/>
                  </a:lnTo>
                  <a:lnTo>
                    <a:pt x="176" y="62"/>
                  </a:lnTo>
                  <a:lnTo>
                    <a:pt x="170" y="52"/>
                  </a:lnTo>
                  <a:lnTo>
                    <a:pt x="157" y="45"/>
                  </a:lnTo>
                  <a:lnTo>
                    <a:pt x="144" y="45"/>
                  </a:lnTo>
                  <a:lnTo>
                    <a:pt x="127" y="54"/>
                  </a:lnTo>
                  <a:lnTo>
                    <a:pt x="120" y="62"/>
                  </a:lnTo>
                  <a:lnTo>
                    <a:pt x="110" y="75"/>
                  </a:lnTo>
                  <a:lnTo>
                    <a:pt x="101" y="77"/>
                  </a:lnTo>
                  <a:lnTo>
                    <a:pt x="84" y="77"/>
                  </a:lnTo>
                  <a:lnTo>
                    <a:pt x="52" y="77"/>
                  </a:lnTo>
                  <a:lnTo>
                    <a:pt x="30" y="77"/>
                  </a:lnTo>
                  <a:lnTo>
                    <a:pt x="22" y="69"/>
                  </a:lnTo>
                  <a:lnTo>
                    <a:pt x="9" y="56"/>
                  </a:lnTo>
                  <a:lnTo>
                    <a:pt x="2" y="47"/>
                  </a:lnTo>
                  <a:close/>
                </a:path>
              </a:pathLst>
            </a:custGeom>
            <a:solidFill>
              <a:srgbClr val="663300"/>
            </a:solidFill>
            <a:ln w="3175">
              <a:solidFill>
                <a:srgbClr val="000000"/>
              </a:solidFill>
              <a:round/>
              <a:headEnd/>
              <a:tailEnd/>
            </a:ln>
          </p:spPr>
          <p:txBody>
            <a:bodyPr/>
            <a:lstStyle/>
            <a:p>
              <a:endParaRPr lang="es-ES" dirty="0"/>
            </a:p>
          </p:txBody>
        </p:sp>
        <p:sp>
          <p:nvSpPr>
            <p:cNvPr id="7222" name="Freeform 6"/>
            <p:cNvSpPr>
              <a:spLocks/>
            </p:cNvSpPr>
            <p:nvPr/>
          </p:nvSpPr>
          <p:spPr bwMode="auto">
            <a:xfrm>
              <a:off x="5882774" y="4256130"/>
              <a:ext cx="199696" cy="122955"/>
            </a:xfrm>
            <a:custGeom>
              <a:avLst/>
              <a:gdLst>
                <a:gd name="T0" fmla="*/ 0 w 94"/>
                <a:gd name="T1" fmla="*/ 0 h 104"/>
                <a:gd name="T2" fmla="*/ 0 w 94"/>
                <a:gd name="T3" fmla="*/ 2147483647 h 104"/>
                <a:gd name="T4" fmla="*/ 2147483647 w 94"/>
                <a:gd name="T5" fmla="*/ 2147483647 h 104"/>
                <a:gd name="T6" fmla="*/ 2147483647 w 94"/>
                <a:gd name="T7" fmla="*/ 2147483647 h 104"/>
                <a:gd name="T8" fmla="*/ 2147483647 w 94"/>
                <a:gd name="T9" fmla="*/ 2147483647 h 104"/>
                <a:gd name="T10" fmla="*/ 2147483647 w 94"/>
                <a:gd name="T11" fmla="*/ 2147483647 h 104"/>
                <a:gd name="T12" fmla="*/ 2147483647 w 94"/>
                <a:gd name="T13" fmla="*/ 2147483647 h 104"/>
                <a:gd name="T14" fmla="*/ 2147483647 w 94"/>
                <a:gd name="T15" fmla="*/ 2147483647 h 104"/>
                <a:gd name="T16" fmla="*/ 2147483647 w 94"/>
                <a:gd name="T17" fmla="*/ 2147483647 h 104"/>
                <a:gd name="T18" fmla="*/ 0 w 94"/>
                <a:gd name="T19" fmla="*/ 0 h 1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4"/>
                <a:gd name="T31" fmla="*/ 0 h 104"/>
                <a:gd name="T32" fmla="*/ 94 w 94"/>
                <a:gd name="T33" fmla="*/ 104 h 10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4" h="104">
                  <a:moveTo>
                    <a:pt x="0" y="0"/>
                  </a:moveTo>
                  <a:lnTo>
                    <a:pt x="0" y="38"/>
                  </a:lnTo>
                  <a:lnTo>
                    <a:pt x="32" y="72"/>
                  </a:lnTo>
                  <a:lnTo>
                    <a:pt x="71" y="104"/>
                  </a:lnTo>
                  <a:lnTo>
                    <a:pt x="86" y="102"/>
                  </a:lnTo>
                  <a:lnTo>
                    <a:pt x="92" y="94"/>
                  </a:lnTo>
                  <a:lnTo>
                    <a:pt x="94" y="85"/>
                  </a:lnTo>
                  <a:lnTo>
                    <a:pt x="88" y="79"/>
                  </a:lnTo>
                  <a:lnTo>
                    <a:pt x="75" y="68"/>
                  </a:lnTo>
                  <a:lnTo>
                    <a:pt x="0" y="0"/>
                  </a:lnTo>
                  <a:close/>
                </a:path>
              </a:pathLst>
            </a:custGeom>
            <a:solidFill>
              <a:srgbClr val="663300"/>
            </a:solidFill>
            <a:ln w="3175">
              <a:solidFill>
                <a:srgbClr val="000000"/>
              </a:solidFill>
              <a:round/>
              <a:headEnd/>
              <a:tailEnd/>
            </a:ln>
          </p:spPr>
          <p:txBody>
            <a:bodyPr/>
            <a:lstStyle/>
            <a:p>
              <a:endParaRPr lang="es-ES" dirty="0"/>
            </a:p>
          </p:txBody>
        </p:sp>
        <p:sp>
          <p:nvSpPr>
            <p:cNvPr id="7223" name="Freeform 7"/>
            <p:cNvSpPr>
              <a:spLocks/>
            </p:cNvSpPr>
            <p:nvPr/>
          </p:nvSpPr>
          <p:spPr bwMode="auto">
            <a:xfrm>
              <a:off x="6133457" y="4120741"/>
              <a:ext cx="123217" cy="80128"/>
            </a:xfrm>
            <a:custGeom>
              <a:avLst/>
              <a:gdLst>
                <a:gd name="T0" fmla="*/ 0 w 58"/>
                <a:gd name="T1" fmla="*/ 0 h 69"/>
                <a:gd name="T2" fmla="*/ 2147483647 w 58"/>
                <a:gd name="T3" fmla="*/ 2147483647 h 69"/>
                <a:gd name="T4" fmla="*/ 2147483647 w 58"/>
                <a:gd name="T5" fmla="*/ 2147483647 h 69"/>
                <a:gd name="T6" fmla="*/ 2147483647 w 58"/>
                <a:gd name="T7" fmla="*/ 2147483647 h 69"/>
                <a:gd name="T8" fmla="*/ 2147483647 w 58"/>
                <a:gd name="T9" fmla="*/ 2147483647 h 69"/>
                <a:gd name="T10" fmla="*/ 2147483647 w 58"/>
                <a:gd name="T11" fmla="*/ 2147483647 h 69"/>
                <a:gd name="T12" fmla="*/ 2147483647 w 58"/>
                <a:gd name="T13" fmla="*/ 2147483647 h 69"/>
                <a:gd name="T14" fmla="*/ 2147483647 w 58"/>
                <a:gd name="T15" fmla="*/ 2147483647 h 69"/>
                <a:gd name="T16" fmla="*/ 2147483647 w 58"/>
                <a:gd name="T17" fmla="*/ 2147483647 h 69"/>
                <a:gd name="T18" fmla="*/ 2147483647 w 58"/>
                <a:gd name="T19" fmla="*/ 2147483647 h 69"/>
                <a:gd name="T20" fmla="*/ 2147483647 w 58"/>
                <a:gd name="T21" fmla="*/ 2147483647 h 69"/>
                <a:gd name="T22" fmla="*/ 2147483647 w 58"/>
                <a:gd name="T23" fmla="*/ 2147483647 h 69"/>
                <a:gd name="T24" fmla="*/ 2147483647 w 58"/>
                <a:gd name="T25" fmla="*/ 2147483647 h 69"/>
                <a:gd name="T26" fmla="*/ 0 w 58"/>
                <a:gd name="T27" fmla="*/ 0 h 6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
                <a:gd name="T43" fmla="*/ 0 h 69"/>
                <a:gd name="T44" fmla="*/ 58 w 58"/>
                <a:gd name="T45" fmla="*/ 69 h 6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 h="69">
                  <a:moveTo>
                    <a:pt x="0" y="0"/>
                  </a:moveTo>
                  <a:lnTo>
                    <a:pt x="8" y="24"/>
                  </a:lnTo>
                  <a:lnTo>
                    <a:pt x="23" y="32"/>
                  </a:lnTo>
                  <a:lnTo>
                    <a:pt x="41" y="34"/>
                  </a:lnTo>
                  <a:lnTo>
                    <a:pt x="54" y="43"/>
                  </a:lnTo>
                  <a:lnTo>
                    <a:pt x="58" y="47"/>
                  </a:lnTo>
                  <a:lnTo>
                    <a:pt x="58" y="51"/>
                  </a:lnTo>
                  <a:lnTo>
                    <a:pt x="54" y="56"/>
                  </a:lnTo>
                  <a:lnTo>
                    <a:pt x="41" y="60"/>
                  </a:lnTo>
                  <a:lnTo>
                    <a:pt x="15" y="69"/>
                  </a:lnTo>
                  <a:lnTo>
                    <a:pt x="8" y="64"/>
                  </a:lnTo>
                  <a:lnTo>
                    <a:pt x="4" y="58"/>
                  </a:lnTo>
                  <a:lnTo>
                    <a:pt x="2" y="49"/>
                  </a:lnTo>
                  <a:lnTo>
                    <a:pt x="0" y="0"/>
                  </a:lnTo>
                  <a:close/>
                </a:path>
              </a:pathLst>
            </a:custGeom>
            <a:solidFill>
              <a:srgbClr val="663300"/>
            </a:solidFill>
            <a:ln w="3175">
              <a:solidFill>
                <a:srgbClr val="000000"/>
              </a:solidFill>
              <a:round/>
              <a:headEnd/>
              <a:tailEnd/>
            </a:ln>
          </p:spPr>
          <p:txBody>
            <a:bodyPr/>
            <a:lstStyle/>
            <a:p>
              <a:endParaRPr lang="es-ES" dirty="0"/>
            </a:p>
          </p:txBody>
        </p:sp>
        <p:sp>
          <p:nvSpPr>
            <p:cNvPr id="7224" name="Freeform 8"/>
            <p:cNvSpPr>
              <a:spLocks/>
            </p:cNvSpPr>
            <p:nvPr/>
          </p:nvSpPr>
          <p:spPr bwMode="auto">
            <a:xfrm>
              <a:off x="5867903" y="4077913"/>
              <a:ext cx="1455235" cy="465572"/>
            </a:xfrm>
            <a:custGeom>
              <a:avLst/>
              <a:gdLst>
                <a:gd name="T0" fmla="*/ 2147483647 w 685"/>
                <a:gd name="T1" fmla="*/ 2147483647 h 397"/>
                <a:gd name="T2" fmla="*/ 2147483647 w 685"/>
                <a:gd name="T3" fmla="*/ 2147483647 h 397"/>
                <a:gd name="T4" fmla="*/ 2147483647 w 685"/>
                <a:gd name="T5" fmla="*/ 2147483647 h 397"/>
                <a:gd name="T6" fmla="*/ 2147483647 w 685"/>
                <a:gd name="T7" fmla="*/ 2147483647 h 397"/>
                <a:gd name="T8" fmla="*/ 2147483647 w 685"/>
                <a:gd name="T9" fmla="*/ 2147483647 h 397"/>
                <a:gd name="T10" fmla="*/ 2147483647 w 685"/>
                <a:gd name="T11" fmla="*/ 0 h 397"/>
                <a:gd name="T12" fmla="*/ 2147483647 w 685"/>
                <a:gd name="T13" fmla="*/ 2147483647 h 397"/>
                <a:gd name="T14" fmla="*/ 2147483647 w 685"/>
                <a:gd name="T15" fmla="*/ 2147483647 h 397"/>
                <a:gd name="T16" fmla="*/ 2147483647 w 685"/>
                <a:gd name="T17" fmla="*/ 2147483647 h 397"/>
                <a:gd name="T18" fmla="*/ 2147483647 w 685"/>
                <a:gd name="T19" fmla="*/ 2147483647 h 397"/>
                <a:gd name="T20" fmla="*/ 2147483647 w 685"/>
                <a:gd name="T21" fmla="*/ 2147483647 h 397"/>
                <a:gd name="T22" fmla="*/ 2147483647 w 685"/>
                <a:gd name="T23" fmla="*/ 2147483647 h 397"/>
                <a:gd name="T24" fmla="*/ 2147483647 w 685"/>
                <a:gd name="T25" fmla="*/ 2147483647 h 397"/>
                <a:gd name="T26" fmla="*/ 2147483647 w 685"/>
                <a:gd name="T27" fmla="*/ 2147483647 h 397"/>
                <a:gd name="T28" fmla="*/ 2147483647 w 685"/>
                <a:gd name="T29" fmla="*/ 2147483647 h 397"/>
                <a:gd name="T30" fmla="*/ 2147483647 w 685"/>
                <a:gd name="T31" fmla="*/ 2147483647 h 397"/>
                <a:gd name="T32" fmla="*/ 2147483647 w 685"/>
                <a:gd name="T33" fmla="*/ 2147483647 h 397"/>
                <a:gd name="T34" fmla="*/ 0 w 685"/>
                <a:gd name="T35" fmla="*/ 2147483647 h 397"/>
                <a:gd name="T36" fmla="*/ 2147483647 w 685"/>
                <a:gd name="T37" fmla="*/ 2147483647 h 397"/>
                <a:gd name="T38" fmla="*/ 2147483647 w 685"/>
                <a:gd name="T39" fmla="*/ 2147483647 h 397"/>
                <a:gd name="T40" fmla="*/ 2147483647 w 685"/>
                <a:gd name="T41" fmla="*/ 2147483647 h 397"/>
                <a:gd name="T42" fmla="*/ 2147483647 w 685"/>
                <a:gd name="T43" fmla="*/ 2147483647 h 397"/>
                <a:gd name="T44" fmla="*/ 2147483647 w 685"/>
                <a:gd name="T45" fmla="*/ 2147483647 h 397"/>
                <a:gd name="T46" fmla="*/ 2147483647 w 685"/>
                <a:gd name="T47" fmla="*/ 2147483647 h 397"/>
                <a:gd name="T48" fmla="*/ 2147483647 w 685"/>
                <a:gd name="T49" fmla="*/ 2147483647 h 397"/>
                <a:gd name="T50" fmla="*/ 2147483647 w 685"/>
                <a:gd name="T51" fmla="*/ 2147483647 h 397"/>
                <a:gd name="T52" fmla="*/ 2147483647 w 685"/>
                <a:gd name="T53" fmla="*/ 2147483647 h 397"/>
                <a:gd name="T54" fmla="*/ 2147483647 w 685"/>
                <a:gd name="T55" fmla="*/ 2147483647 h 397"/>
                <a:gd name="T56" fmla="*/ 2147483647 w 685"/>
                <a:gd name="T57" fmla="*/ 2147483647 h 397"/>
                <a:gd name="T58" fmla="*/ 2147483647 w 685"/>
                <a:gd name="T59" fmla="*/ 2147483647 h 397"/>
                <a:gd name="T60" fmla="*/ 2147483647 w 685"/>
                <a:gd name="T61" fmla="*/ 2147483647 h 397"/>
                <a:gd name="T62" fmla="*/ 2147483647 w 685"/>
                <a:gd name="T63" fmla="*/ 2147483647 h 3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85"/>
                <a:gd name="T97" fmla="*/ 0 h 397"/>
                <a:gd name="T98" fmla="*/ 685 w 685"/>
                <a:gd name="T99" fmla="*/ 397 h 3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85" h="397">
                  <a:moveTo>
                    <a:pt x="438" y="4"/>
                  </a:moveTo>
                  <a:lnTo>
                    <a:pt x="273" y="58"/>
                  </a:lnTo>
                  <a:lnTo>
                    <a:pt x="252" y="45"/>
                  </a:lnTo>
                  <a:lnTo>
                    <a:pt x="252" y="21"/>
                  </a:lnTo>
                  <a:lnTo>
                    <a:pt x="217" y="2"/>
                  </a:lnTo>
                  <a:lnTo>
                    <a:pt x="174" y="0"/>
                  </a:lnTo>
                  <a:lnTo>
                    <a:pt x="138" y="11"/>
                  </a:lnTo>
                  <a:lnTo>
                    <a:pt x="125" y="43"/>
                  </a:lnTo>
                  <a:lnTo>
                    <a:pt x="136" y="64"/>
                  </a:lnTo>
                  <a:lnTo>
                    <a:pt x="174" y="77"/>
                  </a:lnTo>
                  <a:lnTo>
                    <a:pt x="181" y="87"/>
                  </a:lnTo>
                  <a:lnTo>
                    <a:pt x="164" y="98"/>
                  </a:lnTo>
                  <a:lnTo>
                    <a:pt x="7" y="149"/>
                  </a:lnTo>
                  <a:lnTo>
                    <a:pt x="101" y="235"/>
                  </a:lnTo>
                  <a:lnTo>
                    <a:pt x="91" y="254"/>
                  </a:lnTo>
                  <a:lnTo>
                    <a:pt x="52" y="256"/>
                  </a:lnTo>
                  <a:lnTo>
                    <a:pt x="15" y="267"/>
                  </a:lnTo>
                  <a:lnTo>
                    <a:pt x="0" y="295"/>
                  </a:lnTo>
                  <a:lnTo>
                    <a:pt x="9" y="316"/>
                  </a:lnTo>
                  <a:lnTo>
                    <a:pt x="41" y="333"/>
                  </a:lnTo>
                  <a:lnTo>
                    <a:pt x="88" y="340"/>
                  </a:lnTo>
                  <a:lnTo>
                    <a:pt x="116" y="327"/>
                  </a:lnTo>
                  <a:lnTo>
                    <a:pt x="136" y="308"/>
                  </a:lnTo>
                  <a:lnTo>
                    <a:pt x="159" y="303"/>
                  </a:lnTo>
                  <a:lnTo>
                    <a:pt x="179" y="323"/>
                  </a:lnTo>
                  <a:lnTo>
                    <a:pt x="264" y="397"/>
                  </a:lnTo>
                  <a:lnTo>
                    <a:pt x="395" y="357"/>
                  </a:lnTo>
                  <a:lnTo>
                    <a:pt x="558" y="303"/>
                  </a:lnTo>
                  <a:lnTo>
                    <a:pt x="685" y="256"/>
                  </a:lnTo>
                  <a:lnTo>
                    <a:pt x="588" y="158"/>
                  </a:lnTo>
                  <a:lnTo>
                    <a:pt x="483" y="47"/>
                  </a:lnTo>
                  <a:lnTo>
                    <a:pt x="438" y="4"/>
                  </a:lnTo>
                  <a:close/>
                </a:path>
              </a:pathLst>
            </a:custGeom>
            <a:solidFill>
              <a:srgbClr val="666699"/>
            </a:solidFill>
            <a:ln w="3175">
              <a:solidFill>
                <a:srgbClr val="000000"/>
              </a:solidFill>
              <a:round/>
              <a:headEnd/>
              <a:tailEnd/>
            </a:ln>
          </p:spPr>
          <p:txBody>
            <a:bodyPr/>
            <a:lstStyle/>
            <a:p>
              <a:endParaRPr lang="es-ES" dirty="0"/>
            </a:p>
          </p:txBody>
        </p:sp>
      </p:grpSp>
      <p:grpSp>
        <p:nvGrpSpPr>
          <p:cNvPr id="3" name="Group 53"/>
          <p:cNvGrpSpPr>
            <a:grpSpLocks/>
          </p:cNvGrpSpPr>
          <p:nvPr/>
        </p:nvGrpSpPr>
        <p:grpSpPr bwMode="auto">
          <a:xfrm>
            <a:off x="1820863" y="4325938"/>
            <a:ext cx="1449387" cy="665162"/>
            <a:chOff x="1820863" y="4325206"/>
            <a:chExt cx="1448862" cy="665892"/>
          </a:xfrm>
        </p:grpSpPr>
        <p:sp>
          <p:nvSpPr>
            <p:cNvPr id="7215" name="Freeform 9"/>
            <p:cNvSpPr>
              <a:spLocks/>
            </p:cNvSpPr>
            <p:nvPr/>
          </p:nvSpPr>
          <p:spPr bwMode="auto">
            <a:xfrm>
              <a:off x="1820863" y="4520000"/>
              <a:ext cx="1448862" cy="471098"/>
            </a:xfrm>
            <a:custGeom>
              <a:avLst/>
              <a:gdLst>
                <a:gd name="T0" fmla="*/ 2147483647 w 682"/>
                <a:gd name="T1" fmla="*/ 2147483647 h 402"/>
                <a:gd name="T2" fmla="*/ 2147483647 w 682"/>
                <a:gd name="T3" fmla="*/ 2147483647 h 402"/>
                <a:gd name="T4" fmla="*/ 2147483647 w 682"/>
                <a:gd name="T5" fmla="*/ 2147483647 h 402"/>
                <a:gd name="T6" fmla="*/ 2147483647 w 682"/>
                <a:gd name="T7" fmla="*/ 2147483647 h 402"/>
                <a:gd name="T8" fmla="*/ 2147483647 w 682"/>
                <a:gd name="T9" fmla="*/ 2147483647 h 402"/>
                <a:gd name="T10" fmla="*/ 2147483647 w 682"/>
                <a:gd name="T11" fmla="*/ 2147483647 h 402"/>
                <a:gd name="T12" fmla="*/ 2147483647 w 682"/>
                <a:gd name="T13" fmla="*/ 2147483647 h 402"/>
                <a:gd name="T14" fmla="*/ 2147483647 w 682"/>
                <a:gd name="T15" fmla="*/ 2147483647 h 402"/>
                <a:gd name="T16" fmla="*/ 2147483647 w 682"/>
                <a:gd name="T17" fmla="*/ 2147483647 h 402"/>
                <a:gd name="T18" fmla="*/ 2147483647 w 682"/>
                <a:gd name="T19" fmla="*/ 2147483647 h 402"/>
                <a:gd name="T20" fmla="*/ 2147483647 w 682"/>
                <a:gd name="T21" fmla="*/ 2147483647 h 402"/>
                <a:gd name="T22" fmla="*/ 2147483647 w 682"/>
                <a:gd name="T23" fmla="*/ 2147483647 h 402"/>
                <a:gd name="T24" fmla="*/ 0 w 682"/>
                <a:gd name="T25" fmla="*/ 2147483647 h 402"/>
                <a:gd name="T26" fmla="*/ 2147483647 w 682"/>
                <a:gd name="T27" fmla="*/ 2147483647 h 402"/>
                <a:gd name="T28" fmla="*/ 2147483647 w 682"/>
                <a:gd name="T29" fmla="*/ 2147483647 h 402"/>
                <a:gd name="T30" fmla="*/ 2147483647 w 682"/>
                <a:gd name="T31" fmla="*/ 2147483647 h 402"/>
                <a:gd name="T32" fmla="*/ 2147483647 w 682"/>
                <a:gd name="T33" fmla="*/ 2147483647 h 402"/>
                <a:gd name="T34" fmla="*/ 2147483647 w 682"/>
                <a:gd name="T35" fmla="*/ 2147483647 h 402"/>
                <a:gd name="T36" fmla="*/ 2147483647 w 682"/>
                <a:gd name="T37" fmla="*/ 2147483647 h 402"/>
                <a:gd name="T38" fmla="*/ 2147483647 w 682"/>
                <a:gd name="T39" fmla="*/ 2147483647 h 402"/>
                <a:gd name="T40" fmla="*/ 2147483647 w 682"/>
                <a:gd name="T41" fmla="*/ 2147483647 h 402"/>
                <a:gd name="T42" fmla="*/ 2147483647 w 682"/>
                <a:gd name="T43" fmla="*/ 2147483647 h 402"/>
                <a:gd name="T44" fmla="*/ 2147483647 w 682"/>
                <a:gd name="T45" fmla="*/ 2147483647 h 402"/>
                <a:gd name="T46" fmla="*/ 2147483647 w 682"/>
                <a:gd name="T47" fmla="*/ 2147483647 h 402"/>
                <a:gd name="T48" fmla="*/ 2147483647 w 682"/>
                <a:gd name="T49" fmla="*/ 2147483647 h 402"/>
                <a:gd name="T50" fmla="*/ 2147483647 w 682"/>
                <a:gd name="T51" fmla="*/ 2147483647 h 402"/>
                <a:gd name="T52" fmla="*/ 2147483647 w 682"/>
                <a:gd name="T53" fmla="*/ 2147483647 h 402"/>
                <a:gd name="T54" fmla="*/ 2147483647 w 682"/>
                <a:gd name="T55" fmla="*/ 2147483647 h 402"/>
                <a:gd name="T56" fmla="*/ 2147483647 w 682"/>
                <a:gd name="T57" fmla="*/ 2147483647 h 402"/>
                <a:gd name="T58" fmla="*/ 2147483647 w 682"/>
                <a:gd name="T59" fmla="*/ 2147483647 h 402"/>
                <a:gd name="T60" fmla="*/ 2147483647 w 682"/>
                <a:gd name="T61" fmla="*/ 2147483647 h 402"/>
                <a:gd name="T62" fmla="*/ 2147483647 w 682"/>
                <a:gd name="T63" fmla="*/ 2147483647 h 402"/>
                <a:gd name="T64" fmla="*/ 2147483647 w 682"/>
                <a:gd name="T65" fmla="*/ 2147483647 h 402"/>
                <a:gd name="T66" fmla="*/ 2147483647 w 682"/>
                <a:gd name="T67" fmla="*/ 2147483647 h 402"/>
                <a:gd name="T68" fmla="*/ 2147483647 w 682"/>
                <a:gd name="T69" fmla="*/ 2147483647 h 402"/>
                <a:gd name="T70" fmla="*/ 2147483647 w 682"/>
                <a:gd name="T71" fmla="*/ 2147483647 h 402"/>
                <a:gd name="T72" fmla="*/ 2147483647 w 682"/>
                <a:gd name="T73" fmla="*/ 2147483647 h 402"/>
                <a:gd name="T74" fmla="*/ 2147483647 w 682"/>
                <a:gd name="T75" fmla="*/ 2147483647 h 402"/>
                <a:gd name="T76" fmla="*/ 2147483647 w 682"/>
                <a:gd name="T77" fmla="*/ 2147483647 h 402"/>
                <a:gd name="T78" fmla="*/ 2147483647 w 682"/>
                <a:gd name="T79" fmla="*/ 2147483647 h 402"/>
                <a:gd name="T80" fmla="*/ 2147483647 w 682"/>
                <a:gd name="T81" fmla="*/ 2147483647 h 402"/>
                <a:gd name="T82" fmla="*/ 2147483647 w 682"/>
                <a:gd name="T83" fmla="*/ 2147483647 h 402"/>
                <a:gd name="T84" fmla="*/ 2147483647 w 682"/>
                <a:gd name="T85" fmla="*/ 2147483647 h 402"/>
                <a:gd name="T86" fmla="*/ 2147483647 w 682"/>
                <a:gd name="T87" fmla="*/ 2147483647 h 402"/>
                <a:gd name="T88" fmla="*/ 2147483647 w 682"/>
                <a:gd name="T89" fmla="*/ 2147483647 h 402"/>
                <a:gd name="T90" fmla="*/ 2147483647 w 682"/>
                <a:gd name="T91" fmla="*/ 2147483647 h 402"/>
                <a:gd name="T92" fmla="*/ 2147483647 w 682"/>
                <a:gd name="T93" fmla="*/ 2147483647 h 402"/>
                <a:gd name="T94" fmla="*/ 2147483647 w 682"/>
                <a:gd name="T95" fmla="*/ 2147483647 h 402"/>
                <a:gd name="T96" fmla="*/ 2147483647 w 682"/>
                <a:gd name="T97" fmla="*/ 2147483647 h 402"/>
                <a:gd name="T98" fmla="*/ 2147483647 w 682"/>
                <a:gd name="T99" fmla="*/ 2147483647 h 402"/>
                <a:gd name="T100" fmla="*/ 2147483647 w 682"/>
                <a:gd name="T101" fmla="*/ 2147483647 h 402"/>
                <a:gd name="T102" fmla="*/ 2147483647 w 682"/>
                <a:gd name="T103" fmla="*/ 2147483647 h 402"/>
                <a:gd name="T104" fmla="*/ 2147483647 w 682"/>
                <a:gd name="T105" fmla="*/ 2147483647 h 402"/>
                <a:gd name="T106" fmla="*/ 2147483647 w 682"/>
                <a:gd name="T107" fmla="*/ 2147483647 h 402"/>
                <a:gd name="T108" fmla="*/ 2147483647 w 682"/>
                <a:gd name="T109" fmla="*/ 2147483647 h 402"/>
                <a:gd name="T110" fmla="*/ 2147483647 w 682"/>
                <a:gd name="T111" fmla="*/ 2147483647 h 402"/>
                <a:gd name="T112" fmla="*/ 2147483647 w 682"/>
                <a:gd name="T113" fmla="*/ 0 h 402"/>
                <a:gd name="T114" fmla="*/ 2147483647 w 682"/>
                <a:gd name="T115" fmla="*/ 2147483647 h 402"/>
                <a:gd name="T116" fmla="*/ 2147483647 w 682"/>
                <a:gd name="T117" fmla="*/ 2147483647 h 402"/>
                <a:gd name="T118" fmla="*/ 2147483647 w 682"/>
                <a:gd name="T119" fmla="*/ 2147483647 h 402"/>
                <a:gd name="T120" fmla="*/ 2147483647 w 682"/>
                <a:gd name="T121" fmla="*/ 2147483647 h 402"/>
                <a:gd name="T122" fmla="*/ 2147483647 w 682"/>
                <a:gd name="T123" fmla="*/ 2147483647 h 40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82"/>
                <a:gd name="T187" fmla="*/ 0 h 402"/>
                <a:gd name="T188" fmla="*/ 682 w 682"/>
                <a:gd name="T189" fmla="*/ 402 h 40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82" h="402">
                  <a:moveTo>
                    <a:pt x="8" y="150"/>
                  </a:moveTo>
                  <a:lnTo>
                    <a:pt x="96" y="248"/>
                  </a:lnTo>
                  <a:lnTo>
                    <a:pt x="96" y="250"/>
                  </a:lnTo>
                  <a:lnTo>
                    <a:pt x="92" y="257"/>
                  </a:lnTo>
                  <a:lnTo>
                    <a:pt x="81" y="257"/>
                  </a:lnTo>
                  <a:lnTo>
                    <a:pt x="66" y="259"/>
                  </a:lnTo>
                  <a:lnTo>
                    <a:pt x="56" y="259"/>
                  </a:lnTo>
                  <a:lnTo>
                    <a:pt x="41" y="259"/>
                  </a:lnTo>
                  <a:lnTo>
                    <a:pt x="28" y="263"/>
                  </a:lnTo>
                  <a:lnTo>
                    <a:pt x="13" y="272"/>
                  </a:lnTo>
                  <a:lnTo>
                    <a:pt x="4" y="282"/>
                  </a:lnTo>
                  <a:lnTo>
                    <a:pt x="2" y="291"/>
                  </a:lnTo>
                  <a:lnTo>
                    <a:pt x="0" y="310"/>
                  </a:lnTo>
                  <a:lnTo>
                    <a:pt x="13" y="325"/>
                  </a:lnTo>
                  <a:lnTo>
                    <a:pt x="28" y="336"/>
                  </a:lnTo>
                  <a:lnTo>
                    <a:pt x="49" y="340"/>
                  </a:lnTo>
                  <a:lnTo>
                    <a:pt x="64" y="340"/>
                  </a:lnTo>
                  <a:lnTo>
                    <a:pt x="86" y="340"/>
                  </a:lnTo>
                  <a:lnTo>
                    <a:pt x="107" y="334"/>
                  </a:lnTo>
                  <a:lnTo>
                    <a:pt x="122" y="323"/>
                  </a:lnTo>
                  <a:lnTo>
                    <a:pt x="131" y="312"/>
                  </a:lnTo>
                  <a:lnTo>
                    <a:pt x="150" y="308"/>
                  </a:lnTo>
                  <a:lnTo>
                    <a:pt x="167" y="314"/>
                  </a:lnTo>
                  <a:lnTo>
                    <a:pt x="253" y="402"/>
                  </a:lnTo>
                  <a:lnTo>
                    <a:pt x="322" y="378"/>
                  </a:lnTo>
                  <a:lnTo>
                    <a:pt x="380" y="359"/>
                  </a:lnTo>
                  <a:lnTo>
                    <a:pt x="408" y="349"/>
                  </a:lnTo>
                  <a:lnTo>
                    <a:pt x="420" y="342"/>
                  </a:lnTo>
                  <a:lnTo>
                    <a:pt x="420" y="338"/>
                  </a:lnTo>
                  <a:lnTo>
                    <a:pt x="412" y="331"/>
                  </a:lnTo>
                  <a:lnTo>
                    <a:pt x="386" y="321"/>
                  </a:lnTo>
                  <a:lnTo>
                    <a:pt x="369" y="304"/>
                  </a:lnTo>
                  <a:lnTo>
                    <a:pt x="367" y="282"/>
                  </a:lnTo>
                  <a:lnTo>
                    <a:pt x="382" y="263"/>
                  </a:lnTo>
                  <a:lnTo>
                    <a:pt x="410" y="250"/>
                  </a:lnTo>
                  <a:lnTo>
                    <a:pt x="438" y="248"/>
                  </a:lnTo>
                  <a:lnTo>
                    <a:pt x="459" y="250"/>
                  </a:lnTo>
                  <a:lnTo>
                    <a:pt x="474" y="257"/>
                  </a:lnTo>
                  <a:lnTo>
                    <a:pt x="489" y="265"/>
                  </a:lnTo>
                  <a:lnTo>
                    <a:pt x="498" y="274"/>
                  </a:lnTo>
                  <a:lnTo>
                    <a:pt x="502" y="282"/>
                  </a:lnTo>
                  <a:lnTo>
                    <a:pt x="502" y="291"/>
                  </a:lnTo>
                  <a:lnTo>
                    <a:pt x="502" y="295"/>
                  </a:lnTo>
                  <a:lnTo>
                    <a:pt x="506" y="304"/>
                  </a:lnTo>
                  <a:lnTo>
                    <a:pt x="515" y="310"/>
                  </a:lnTo>
                  <a:lnTo>
                    <a:pt x="528" y="310"/>
                  </a:lnTo>
                  <a:lnTo>
                    <a:pt x="551" y="302"/>
                  </a:lnTo>
                  <a:lnTo>
                    <a:pt x="586" y="289"/>
                  </a:lnTo>
                  <a:lnTo>
                    <a:pt x="622" y="276"/>
                  </a:lnTo>
                  <a:lnTo>
                    <a:pt x="652" y="265"/>
                  </a:lnTo>
                  <a:lnTo>
                    <a:pt x="676" y="257"/>
                  </a:lnTo>
                  <a:lnTo>
                    <a:pt x="682" y="252"/>
                  </a:lnTo>
                  <a:lnTo>
                    <a:pt x="605" y="173"/>
                  </a:lnTo>
                  <a:lnTo>
                    <a:pt x="543" y="109"/>
                  </a:lnTo>
                  <a:lnTo>
                    <a:pt x="481" y="45"/>
                  </a:lnTo>
                  <a:lnTo>
                    <a:pt x="448" y="11"/>
                  </a:lnTo>
                  <a:lnTo>
                    <a:pt x="438" y="0"/>
                  </a:lnTo>
                  <a:lnTo>
                    <a:pt x="388" y="17"/>
                  </a:lnTo>
                  <a:lnTo>
                    <a:pt x="253" y="62"/>
                  </a:lnTo>
                  <a:lnTo>
                    <a:pt x="86" y="120"/>
                  </a:lnTo>
                  <a:lnTo>
                    <a:pt x="6" y="148"/>
                  </a:lnTo>
                  <a:lnTo>
                    <a:pt x="8" y="150"/>
                  </a:lnTo>
                  <a:close/>
                </a:path>
              </a:pathLst>
            </a:custGeom>
            <a:solidFill>
              <a:srgbClr val="663300"/>
            </a:solidFill>
            <a:ln w="9525">
              <a:noFill/>
              <a:round/>
              <a:headEnd/>
              <a:tailEnd/>
            </a:ln>
          </p:spPr>
          <p:txBody>
            <a:bodyPr/>
            <a:lstStyle/>
            <a:p>
              <a:endParaRPr lang="es-ES" dirty="0"/>
            </a:p>
          </p:txBody>
        </p:sp>
        <p:sp>
          <p:nvSpPr>
            <p:cNvPr id="7216" name="Freeform 10"/>
            <p:cNvSpPr>
              <a:spLocks/>
            </p:cNvSpPr>
            <p:nvPr/>
          </p:nvSpPr>
          <p:spPr bwMode="auto">
            <a:xfrm>
              <a:off x="2600529" y="4612562"/>
              <a:ext cx="669196" cy="117429"/>
            </a:xfrm>
            <a:custGeom>
              <a:avLst/>
              <a:gdLst>
                <a:gd name="T0" fmla="*/ 2147483647 w 315"/>
                <a:gd name="T1" fmla="*/ 2147483647 h 101"/>
                <a:gd name="T2" fmla="*/ 2147483647 w 315"/>
                <a:gd name="T3" fmla="*/ 2147483647 h 101"/>
                <a:gd name="T4" fmla="*/ 2147483647 w 315"/>
                <a:gd name="T5" fmla="*/ 2147483647 h 101"/>
                <a:gd name="T6" fmla="*/ 2147483647 w 315"/>
                <a:gd name="T7" fmla="*/ 2147483647 h 101"/>
                <a:gd name="T8" fmla="*/ 2147483647 w 315"/>
                <a:gd name="T9" fmla="*/ 2147483647 h 101"/>
                <a:gd name="T10" fmla="*/ 2147483647 w 315"/>
                <a:gd name="T11" fmla="*/ 2147483647 h 101"/>
                <a:gd name="T12" fmla="*/ 2147483647 w 315"/>
                <a:gd name="T13" fmla="*/ 2147483647 h 101"/>
                <a:gd name="T14" fmla="*/ 2147483647 w 315"/>
                <a:gd name="T15" fmla="*/ 2147483647 h 101"/>
                <a:gd name="T16" fmla="*/ 2147483647 w 315"/>
                <a:gd name="T17" fmla="*/ 2147483647 h 101"/>
                <a:gd name="T18" fmla="*/ 2147483647 w 315"/>
                <a:gd name="T19" fmla="*/ 2147483647 h 101"/>
                <a:gd name="T20" fmla="*/ 2147483647 w 315"/>
                <a:gd name="T21" fmla="*/ 2147483647 h 101"/>
                <a:gd name="T22" fmla="*/ 2147483647 w 315"/>
                <a:gd name="T23" fmla="*/ 2147483647 h 101"/>
                <a:gd name="T24" fmla="*/ 2147483647 w 315"/>
                <a:gd name="T25" fmla="*/ 2147483647 h 101"/>
                <a:gd name="T26" fmla="*/ 2147483647 w 315"/>
                <a:gd name="T27" fmla="*/ 2147483647 h 101"/>
                <a:gd name="T28" fmla="*/ 2147483647 w 315"/>
                <a:gd name="T29" fmla="*/ 2147483647 h 101"/>
                <a:gd name="T30" fmla="*/ 2147483647 w 315"/>
                <a:gd name="T31" fmla="*/ 2147483647 h 101"/>
                <a:gd name="T32" fmla="*/ 2147483647 w 315"/>
                <a:gd name="T33" fmla="*/ 2147483647 h 101"/>
                <a:gd name="T34" fmla="*/ 2147483647 w 315"/>
                <a:gd name="T35" fmla="*/ 2147483647 h 101"/>
                <a:gd name="T36" fmla="*/ 2147483647 w 315"/>
                <a:gd name="T37" fmla="*/ 2147483647 h 101"/>
                <a:gd name="T38" fmla="*/ 2147483647 w 315"/>
                <a:gd name="T39" fmla="*/ 2147483647 h 101"/>
                <a:gd name="T40" fmla="*/ 2147483647 w 315"/>
                <a:gd name="T41" fmla="*/ 2147483647 h 101"/>
                <a:gd name="T42" fmla="*/ 2147483647 w 315"/>
                <a:gd name="T43" fmla="*/ 2147483647 h 101"/>
                <a:gd name="T44" fmla="*/ 2147483647 w 315"/>
                <a:gd name="T45" fmla="*/ 2147483647 h 101"/>
                <a:gd name="T46" fmla="*/ 2147483647 w 315"/>
                <a:gd name="T47" fmla="*/ 2147483647 h 101"/>
                <a:gd name="T48" fmla="*/ 2147483647 w 315"/>
                <a:gd name="T49" fmla="*/ 2147483647 h 101"/>
                <a:gd name="T50" fmla="*/ 2147483647 w 315"/>
                <a:gd name="T51" fmla="*/ 2147483647 h 101"/>
                <a:gd name="T52" fmla="*/ 2147483647 w 315"/>
                <a:gd name="T53" fmla="*/ 0 h 101"/>
                <a:gd name="T54" fmla="*/ 2147483647 w 315"/>
                <a:gd name="T55" fmla="*/ 2147483647 h 101"/>
                <a:gd name="T56" fmla="*/ 2147483647 w 315"/>
                <a:gd name="T57" fmla="*/ 2147483647 h 101"/>
                <a:gd name="T58" fmla="*/ 0 w 315"/>
                <a:gd name="T59" fmla="*/ 2147483647 h 101"/>
                <a:gd name="T60" fmla="*/ 0 w 315"/>
                <a:gd name="T61" fmla="*/ 2147483647 h 101"/>
                <a:gd name="T62" fmla="*/ 2147483647 w 315"/>
                <a:gd name="T63" fmla="*/ 2147483647 h 101"/>
                <a:gd name="T64" fmla="*/ 2147483647 w 315"/>
                <a:gd name="T65" fmla="*/ 2147483647 h 10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15"/>
                <a:gd name="T100" fmla="*/ 0 h 101"/>
                <a:gd name="T101" fmla="*/ 315 w 315"/>
                <a:gd name="T102" fmla="*/ 101 h 10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15" h="101">
                  <a:moveTo>
                    <a:pt x="17" y="69"/>
                  </a:moveTo>
                  <a:lnTo>
                    <a:pt x="34" y="47"/>
                  </a:lnTo>
                  <a:lnTo>
                    <a:pt x="58" y="43"/>
                  </a:lnTo>
                  <a:lnTo>
                    <a:pt x="75" y="43"/>
                  </a:lnTo>
                  <a:lnTo>
                    <a:pt x="99" y="47"/>
                  </a:lnTo>
                  <a:lnTo>
                    <a:pt x="105" y="49"/>
                  </a:lnTo>
                  <a:lnTo>
                    <a:pt x="116" y="54"/>
                  </a:lnTo>
                  <a:lnTo>
                    <a:pt x="122" y="60"/>
                  </a:lnTo>
                  <a:lnTo>
                    <a:pt x="131" y="71"/>
                  </a:lnTo>
                  <a:lnTo>
                    <a:pt x="135" y="84"/>
                  </a:lnTo>
                  <a:lnTo>
                    <a:pt x="148" y="101"/>
                  </a:lnTo>
                  <a:lnTo>
                    <a:pt x="156" y="101"/>
                  </a:lnTo>
                  <a:lnTo>
                    <a:pt x="195" y="90"/>
                  </a:lnTo>
                  <a:lnTo>
                    <a:pt x="229" y="79"/>
                  </a:lnTo>
                  <a:lnTo>
                    <a:pt x="272" y="62"/>
                  </a:lnTo>
                  <a:lnTo>
                    <a:pt x="300" y="49"/>
                  </a:lnTo>
                  <a:lnTo>
                    <a:pt x="315" y="41"/>
                  </a:lnTo>
                  <a:lnTo>
                    <a:pt x="315" y="4"/>
                  </a:lnTo>
                  <a:lnTo>
                    <a:pt x="259" y="24"/>
                  </a:lnTo>
                  <a:lnTo>
                    <a:pt x="214" y="41"/>
                  </a:lnTo>
                  <a:lnTo>
                    <a:pt x="174" y="56"/>
                  </a:lnTo>
                  <a:lnTo>
                    <a:pt x="150" y="58"/>
                  </a:lnTo>
                  <a:lnTo>
                    <a:pt x="135" y="43"/>
                  </a:lnTo>
                  <a:lnTo>
                    <a:pt x="133" y="26"/>
                  </a:lnTo>
                  <a:lnTo>
                    <a:pt x="118" y="11"/>
                  </a:lnTo>
                  <a:lnTo>
                    <a:pt x="92" y="2"/>
                  </a:lnTo>
                  <a:lnTo>
                    <a:pt x="68" y="0"/>
                  </a:lnTo>
                  <a:lnTo>
                    <a:pt x="43" y="4"/>
                  </a:lnTo>
                  <a:lnTo>
                    <a:pt x="19" y="13"/>
                  </a:lnTo>
                  <a:lnTo>
                    <a:pt x="0" y="32"/>
                  </a:lnTo>
                  <a:lnTo>
                    <a:pt x="0" y="47"/>
                  </a:lnTo>
                  <a:lnTo>
                    <a:pt x="4" y="58"/>
                  </a:lnTo>
                  <a:lnTo>
                    <a:pt x="17" y="69"/>
                  </a:lnTo>
                  <a:close/>
                </a:path>
              </a:pathLst>
            </a:custGeom>
            <a:solidFill>
              <a:srgbClr val="663300"/>
            </a:solidFill>
            <a:ln w="3175">
              <a:solidFill>
                <a:srgbClr val="000000"/>
              </a:solidFill>
              <a:round/>
              <a:headEnd/>
              <a:tailEnd/>
            </a:ln>
          </p:spPr>
          <p:txBody>
            <a:bodyPr/>
            <a:lstStyle/>
            <a:p>
              <a:endParaRPr lang="es-ES" dirty="0"/>
            </a:p>
          </p:txBody>
        </p:sp>
        <p:sp>
          <p:nvSpPr>
            <p:cNvPr id="7217" name="Freeform 11"/>
            <p:cNvSpPr>
              <a:spLocks/>
            </p:cNvSpPr>
            <p:nvPr/>
          </p:nvSpPr>
          <p:spPr bwMode="auto">
            <a:xfrm>
              <a:off x="1820863" y="4677493"/>
              <a:ext cx="898634" cy="163019"/>
            </a:xfrm>
            <a:custGeom>
              <a:avLst/>
              <a:gdLst>
                <a:gd name="T0" fmla="*/ 0 w 423"/>
                <a:gd name="T1" fmla="*/ 2147483647 h 139"/>
                <a:gd name="T2" fmla="*/ 2147483647 w 423"/>
                <a:gd name="T3" fmla="*/ 2147483647 h 139"/>
                <a:gd name="T4" fmla="*/ 2147483647 w 423"/>
                <a:gd name="T5" fmla="*/ 2147483647 h 139"/>
                <a:gd name="T6" fmla="*/ 2147483647 w 423"/>
                <a:gd name="T7" fmla="*/ 2147483647 h 139"/>
                <a:gd name="T8" fmla="*/ 2147483647 w 423"/>
                <a:gd name="T9" fmla="*/ 2147483647 h 139"/>
                <a:gd name="T10" fmla="*/ 2147483647 w 423"/>
                <a:gd name="T11" fmla="*/ 2147483647 h 139"/>
                <a:gd name="T12" fmla="*/ 2147483647 w 423"/>
                <a:gd name="T13" fmla="*/ 2147483647 h 139"/>
                <a:gd name="T14" fmla="*/ 2147483647 w 423"/>
                <a:gd name="T15" fmla="*/ 2147483647 h 139"/>
                <a:gd name="T16" fmla="*/ 2147483647 w 423"/>
                <a:gd name="T17" fmla="*/ 0 h 139"/>
                <a:gd name="T18" fmla="*/ 2147483647 w 423"/>
                <a:gd name="T19" fmla="*/ 2147483647 h 139"/>
                <a:gd name="T20" fmla="*/ 2147483647 w 423"/>
                <a:gd name="T21" fmla="*/ 2147483647 h 139"/>
                <a:gd name="T22" fmla="*/ 2147483647 w 423"/>
                <a:gd name="T23" fmla="*/ 2147483647 h 139"/>
                <a:gd name="T24" fmla="*/ 2147483647 w 423"/>
                <a:gd name="T25" fmla="*/ 2147483647 h 139"/>
                <a:gd name="T26" fmla="*/ 2147483647 w 423"/>
                <a:gd name="T27" fmla="*/ 2147483647 h 139"/>
                <a:gd name="T28" fmla="*/ 2147483647 w 423"/>
                <a:gd name="T29" fmla="*/ 2147483647 h 139"/>
                <a:gd name="T30" fmla="*/ 2147483647 w 423"/>
                <a:gd name="T31" fmla="*/ 2147483647 h 139"/>
                <a:gd name="T32" fmla="*/ 2147483647 w 423"/>
                <a:gd name="T33" fmla="*/ 2147483647 h 139"/>
                <a:gd name="T34" fmla="*/ 2147483647 w 423"/>
                <a:gd name="T35" fmla="*/ 2147483647 h 139"/>
                <a:gd name="T36" fmla="*/ 2147483647 w 423"/>
                <a:gd name="T37" fmla="*/ 2147483647 h 139"/>
                <a:gd name="T38" fmla="*/ 2147483647 w 423"/>
                <a:gd name="T39" fmla="*/ 2147483647 h 139"/>
                <a:gd name="T40" fmla="*/ 2147483647 w 423"/>
                <a:gd name="T41" fmla="*/ 2147483647 h 139"/>
                <a:gd name="T42" fmla="*/ 2147483647 w 423"/>
                <a:gd name="T43" fmla="*/ 2147483647 h 139"/>
                <a:gd name="T44" fmla="*/ 2147483647 w 423"/>
                <a:gd name="T45" fmla="*/ 2147483647 h 139"/>
                <a:gd name="T46" fmla="*/ 2147483647 w 423"/>
                <a:gd name="T47" fmla="*/ 2147483647 h 139"/>
                <a:gd name="T48" fmla="*/ 2147483647 w 423"/>
                <a:gd name="T49" fmla="*/ 2147483647 h 139"/>
                <a:gd name="T50" fmla="*/ 2147483647 w 423"/>
                <a:gd name="T51" fmla="*/ 2147483647 h 139"/>
                <a:gd name="T52" fmla="*/ 2147483647 w 423"/>
                <a:gd name="T53" fmla="*/ 2147483647 h 139"/>
                <a:gd name="T54" fmla="*/ 2147483647 w 423"/>
                <a:gd name="T55" fmla="*/ 2147483647 h 139"/>
                <a:gd name="T56" fmla="*/ 2147483647 w 423"/>
                <a:gd name="T57" fmla="*/ 2147483647 h 139"/>
                <a:gd name="T58" fmla="*/ 2147483647 w 423"/>
                <a:gd name="T59" fmla="*/ 2147483647 h 139"/>
                <a:gd name="T60" fmla="*/ 2147483647 w 423"/>
                <a:gd name="T61" fmla="*/ 2147483647 h 139"/>
                <a:gd name="T62" fmla="*/ 2147483647 w 423"/>
                <a:gd name="T63" fmla="*/ 2147483647 h 139"/>
                <a:gd name="T64" fmla="*/ 2147483647 w 423"/>
                <a:gd name="T65" fmla="*/ 2147483647 h 139"/>
                <a:gd name="T66" fmla="*/ 2147483647 w 423"/>
                <a:gd name="T67" fmla="*/ 2147483647 h 139"/>
                <a:gd name="T68" fmla="*/ 0 w 423"/>
                <a:gd name="T69" fmla="*/ 2147483647 h 139"/>
                <a:gd name="T70" fmla="*/ 0 w 423"/>
                <a:gd name="T71" fmla="*/ 2147483647 h 13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23"/>
                <a:gd name="T109" fmla="*/ 0 h 139"/>
                <a:gd name="T110" fmla="*/ 423 w 423"/>
                <a:gd name="T111" fmla="*/ 139 h 13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23" h="139">
                  <a:moveTo>
                    <a:pt x="0" y="2"/>
                  </a:moveTo>
                  <a:lnTo>
                    <a:pt x="17" y="21"/>
                  </a:lnTo>
                  <a:lnTo>
                    <a:pt x="43" y="32"/>
                  </a:lnTo>
                  <a:lnTo>
                    <a:pt x="75" y="32"/>
                  </a:lnTo>
                  <a:lnTo>
                    <a:pt x="105" y="25"/>
                  </a:lnTo>
                  <a:lnTo>
                    <a:pt x="116" y="17"/>
                  </a:lnTo>
                  <a:lnTo>
                    <a:pt x="126" y="6"/>
                  </a:lnTo>
                  <a:lnTo>
                    <a:pt x="135" y="2"/>
                  </a:lnTo>
                  <a:lnTo>
                    <a:pt x="152" y="0"/>
                  </a:lnTo>
                  <a:lnTo>
                    <a:pt x="169" y="4"/>
                  </a:lnTo>
                  <a:lnTo>
                    <a:pt x="206" y="43"/>
                  </a:lnTo>
                  <a:lnTo>
                    <a:pt x="253" y="92"/>
                  </a:lnTo>
                  <a:lnTo>
                    <a:pt x="317" y="72"/>
                  </a:lnTo>
                  <a:lnTo>
                    <a:pt x="371" y="53"/>
                  </a:lnTo>
                  <a:lnTo>
                    <a:pt x="395" y="45"/>
                  </a:lnTo>
                  <a:lnTo>
                    <a:pt x="420" y="32"/>
                  </a:lnTo>
                  <a:lnTo>
                    <a:pt x="423" y="72"/>
                  </a:lnTo>
                  <a:lnTo>
                    <a:pt x="390" y="90"/>
                  </a:lnTo>
                  <a:lnTo>
                    <a:pt x="330" y="111"/>
                  </a:lnTo>
                  <a:lnTo>
                    <a:pt x="251" y="139"/>
                  </a:lnTo>
                  <a:lnTo>
                    <a:pt x="238" y="124"/>
                  </a:lnTo>
                  <a:lnTo>
                    <a:pt x="208" y="92"/>
                  </a:lnTo>
                  <a:lnTo>
                    <a:pt x="184" y="66"/>
                  </a:lnTo>
                  <a:lnTo>
                    <a:pt x="167" y="47"/>
                  </a:lnTo>
                  <a:lnTo>
                    <a:pt x="157" y="40"/>
                  </a:lnTo>
                  <a:lnTo>
                    <a:pt x="146" y="43"/>
                  </a:lnTo>
                  <a:lnTo>
                    <a:pt x="131" y="49"/>
                  </a:lnTo>
                  <a:lnTo>
                    <a:pt x="114" y="62"/>
                  </a:lnTo>
                  <a:lnTo>
                    <a:pt x="90" y="70"/>
                  </a:lnTo>
                  <a:lnTo>
                    <a:pt x="69" y="75"/>
                  </a:lnTo>
                  <a:lnTo>
                    <a:pt x="49" y="72"/>
                  </a:lnTo>
                  <a:lnTo>
                    <a:pt x="30" y="68"/>
                  </a:lnTo>
                  <a:lnTo>
                    <a:pt x="13" y="60"/>
                  </a:lnTo>
                  <a:lnTo>
                    <a:pt x="2" y="49"/>
                  </a:lnTo>
                  <a:lnTo>
                    <a:pt x="0" y="32"/>
                  </a:lnTo>
                  <a:lnTo>
                    <a:pt x="0" y="2"/>
                  </a:lnTo>
                  <a:close/>
                </a:path>
              </a:pathLst>
            </a:custGeom>
            <a:solidFill>
              <a:srgbClr val="663300"/>
            </a:solidFill>
            <a:ln w="3175">
              <a:solidFill>
                <a:srgbClr val="000000"/>
              </a:solidFill>
              <a:round/>
              <a:headEnd/>
              <a:tailEnd/>
            </a:ln>
          </p:spPr>
          <p:txBody>
            <a:bodyPr/>
            <a:lstStyle/>
            <a:p>
              <a:endParaRPr lang="es-ES" dirty="0"/>
            </a:p>
          </p:txBody>
        </p:sp>
        <p:sp>
          <p:nvSpPr>
            <p:cNvPr id="7218" name="Freeform 12"/>
            <p:cNvSpPr>
              <a:spLocks/>
            </p:cNvSpPr>
            <p:nvPr/>
          </p:nvSpPr>
          <p:spPr bwMode="auto">
            <a:xfrm>
              <a:off x="1820863" y="4325206"/>
              <a:ext cx="1448862" cy="465572"/>
            </a:xfrm>
            <a:custGeom>
              <a:avLst/>
              <a:gdLst>
                <a:gd name="T0" fmla="*/ 2147483647 w 682"/>
                <a:gd name="T1" fmla="*/ 2147483647 h 396"/>
                <a:gd name="T2" fmla="*/ 2147483647 w 682"/>
                <a:gd name="T3" fmla="*/ 2147483647 h 396"/>
                <a:gd name="T4" fmla="*/ 2147483647 w 682"/>
                <a:gd name="T5" fmla="*/ 2147483647 h 396"/>
                <a:gd name="T6" fmla="*/ 2147483647 w 682"/>
                <a:gd name="T7" fmla="*/ 2147483647 h 396"/>
                <a:gd name="T8" fmla="*/ 2147483647 w 682"/>
                <a:gd name="T9" fmla="*/ 2147483647 h 396"/>
                <a:gd name="T10" fmla="*/ 2147483647 w 682"/>
                <a:gd name="T11" fmla="*/ 2147483647 h 396"/>
                <a:gd name="T12" fmla="*/ 2147483647 w 682"/>
                <a:gd name="T13" fmla="*/ 2147483647 h 396"/>
                <a:gd name="T14" fmla="*/ 2147483647 w 682"/>
                <a:gd name="T15" fmla="*/ 2147483647 h 396"/>
                <a:gd name="T16" fmla="*/ 2147483647 w 682"/>
                <a:gd name="T17" fmla="*/ 2147483647 h 396"/>
                <a:gd name="T18" fmla="*/ 2147483647 w 682"/>
                <a:gd name="T19" fmla="*/ 2147483647 h 396"/>
                <a:gd name="T20" fmla="*/ 2147483647 w 682"/>
                <a:gd name="T21" fmla="*/ 2147483647 h 396"/>
                <a:gd name="T22" fmla="*/ 2147483647 w 682"/>
                <a:gd name="T23" fmla="*/ 2147483647 h 396"/>
                <a:gd name="T24" fmla="*/ 0 w 682"/>
                <a:gd name="T25" fmla="*/ 2147483647 h 396"/>
                <a:gd name="T26" fmla="*/ 2147483647 w 682"/>
                <a:gd name="T27" fmla="*/ 2147483647 h 396"/>
                <a:gd name="T28" fmla="*/ 2147483647 w 682"/>
                <a:gd name="T29" fmla="*/ 2147483647 h 396"/>
                <a:gd name="T30" fmla="*/ 2147483647 w 682"/>
                <a:gd name="T31" fmla="*/ 2147483647 h 396"/>
                <a:gd name="T32" fmla="*/ 2147483647 w 682"/>
                <a:gd name="T33" fmla="*/ 2147483647 h 396"/>
                <a:gd name="T34" fmla="*/ 2147483647 w 682"/>
                <a:gd name="T35" fmla="*/ 2147483647 h 396"/>
                <a:gd name="T36" fmla="*/ 2147483647 w 682"/>
                <a:gd name="T37" fmla="*/ 2147483647 h 396"/>
                <a:gd name="T38" fmla="*/ 2147483647 w 682"/>
                <a:gd name="T39" fmla="*/ 2147483647 h 396"/>
                <a:gd name="T40" fmla="*/ 2147483647 w 682"/>
                <a:gd name="T41" fmla="*/ 2147483647 h 396"/>
                <a:gd name="T42" fmla="*/ 2147483647 w 682"/>
                <a:gd name="T43" fmla="*/ 2147483647 h 396"/>
                <a:gd name="T44" fmla="*/ 2147483647 w 682"/>
                <a:gd name="T45" fmla="*/ 2147483647 h 396"/>
                <a:gd name="T46" fmla="*/ 2147483647 w 682"/>
                <a:gd name="T47" fmla="*/ 2147483647 h 396"/>
                <a:gd name="T48" fmla="*/ 2147483647 w 682"/>
                <a:gd name="T49" fmla="*/ 2147483647 h 396"/>
                <a:gd name="T50" fmla="*/ 2147483647 w 682"/>
                <a:gd name="T51" fmla="*/ 2147483647 h 396"/>
                <a:gd name="T52" fmla="*/ 2147483647 w 682"/>
                <a:gd name="T53" fmla="*/ 2147483647 h 396"/>
                <a:gd name="T54" fmla="*/ 2147483647 w 682"/>
                <a:gd name="T55" fmla="*/ 2147483647 h 396"/>
                <a:gd name="T56" fmla="*/ 2147483647 w 682"/>
                <a:gd name="T57" fmla="*/ 2147483647 h 396"/>
                <a:gd name="T58" fmla="*/ 2147483647 w 682"/>
                <a:gd name="T59" fmla="*/ 2147483647 h 396"/>
                <a:gd name="T60" fmla="*/ 2147483647 w 682"/>
                <a:gd name="T61" fmla="*/ 2147483647 h 396"/>
                <a:gd name="T62" fmla="*/ 2147483647 w 682"/>
                <a:gd name="T63" fmla="*/ 2147483647 h 396"/>
                <a:gd name="T64" fmla="*/ 2147483647 w 682"/>
                <a:gd name="T65" fmla="*/ 2147483647 h 396"/>
                <a:gd name="T66" fmla="*/ 2147483647 w 682"/>
                <a:gd name="T67" fmla="*/ 2147483647 h 396"/>
                <a:gd name="T68" fmla="*/ 2147483647 w 682"/>
                <a:gd name="T69" fmla="*/ 2147483647 h 396"/>
                <a:gd name="T70" fmla="*/ 2147483647 w 682"/>
                <a:gd name="T71" fmla="*/ 2147483647 h 396"/>
                <a:gd name="T72" fmla="*/ 2147483647 w 682"/>
                <a:gd name="T73" fmla="*/ 2147483647 h 396"/>
                <a:gd name="T74" fmla="*/ 2147483647 w 682"/>
                <a:gd name="T75" fmla="*/ 2147483647 h 396"/>
                <a:gd name="T76" fmla="*/ 2147483647 w 682"/>
                <a:gd name="T77" fmla="*/ 2147483647 h 396"/>
                <a:gd name="T78" fmla="*/ 2147483647 w 682"/>
                <a:gd name="T79" fmla="*/ 2147483647 h 396"/>
                <a:gd name="T80" fmla="*/ 2147483647 w 682"/>
                <a:gd name="T81" fmla="*/ 2147483647 h 396"/>
                <a:gd name="T82" fmla="*/ 2147483647 w 682"/>
                <a:gd name="T83" fmla="*/ 2147483647 h 396"/>
                <a:gd name="T84" fmla="*/ 2147483647 w 682"/>
                <a:gd name="T85" fmla="*/ 2147483647 h 396"/>
                <a:gd name="T86" fmla="*/ 2147483647 w 682"/>
                <a:gd name="T87" fmla="*/ 2147483647 h 396"/>
                <a:gd name="T88" fmla="*/ 2147483647 w 682"/>
                <a:gd name="T89" fmla="*/ 2147483647 h 396"/>
                <a:gd name="T90" fmla="*/ 2147483647 w 682"/>
                <a:gd name="T91" fmla="*/ 2147483647 h 396"/>
                <a:gd name="T92" fmla="*/ 2147483647 w 682"/>
                <a:gd name="T93" fmla="*/ 2147483647 h 396"/>
                <a:gd name="T94" fmla="*/ 2147483647 w 682"/>
                <a:gd name="T95" fmla="*/ 2147483647 h 396"/>
                <a:gd name="T96" fmla="*/ 2147483647 w 682"/>
                <a:gd name="T97" fmla="*/ 2147483647 h 396"/>
                <a:gd name="T98" fmla="*/ 2147483647 w 682"/>
                <a:gd name="T99" fmla="*/ 2147483647 h 396"/>
                <a:gd name="T100" fmla="*/ 2147483647 w 682"/>
                <a:gd name="T101" fmla="*/ 2147483647 h 396"/>
                <a:gd name="T102" fmla="*/ 2147483647 w 682"/>
                <a:gd name="T103" fmla="*/ 2147483647 h 396"/>
                <a:gd name="T104" fmla="*/ 2147483647 w 682"/>
                <a:gd name="T105" fmla="*/ 2147483647 h 396"/>
                <a:gd name="T106" fmla="*/ 2147483647 w 682"/>
                <a:gd name="T107" fmla="*/ 2147483647 h 396"/>
                <a:gd name="T108" fmla="*/ 2147483647 w 682"/>
                <a:gd name="T109" fmla="*/ 2147483647 h 396"/>
                <a:gd name="T110" fmla="*/ 2147483647 w 682"/>
                <a:gd name="T111" fmla="*/ 2147483647 h 396"/>
                <a:gd name="T112" fmla="*/ 2147483647 w 682"/>
                <a:gd name="T113" fmla="*/ 0 h 396"/>
                <a:gd name="T114" fmla="*/ 2147483647 w 682"/>
                <a:gd name="T115" fmla="*/ 2147483647 h 396"/>
                <a:gd name="T116" fmla="*/ 2147483647 w 682"/>
                <a:gd name="T117" fmla="*/ 2147483647 h 396"/>
                <a:gd name="T118" fmla="*/ 2147483647 w 682"/>
                <a:gd name="T119" fmla="*/ 2147483647 h 396"/>
                <a:gd name="T120" fmla="*/ 2147483647 w 682"/>
                <a:gd name="T121" fmla="*/ 2147483647 h 396"/>
                <a:gd name="T122" fmla="*/ 2147483647 w 682"/>
                <a:gd name="T123" fmla="*/ 2147483647 h 3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82"/>
                <a:gd name="T187" fmla="*/ 0 h 396"/>
                <a:gd name="T188" fmla="*/ 682 w 682"/>
                <a:gd name="T189" fmla="*/ 396 h 3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82" h="396">
                  <a:moveTo>
                    <a:pt x="8" y="148"/>
                  </a:moveTo>
                  <a:lnTo>
                    <a:pt x="96" y="244"/>
                  </a:lnTo>
                  <a:lnTo>
                    <a:pt x="96" y="246"/>
                  </a:lnTo>
                  <a:lnTo>
                    <a:pt x="92" y="251"/>
                  </a:lnTo>
                  <a:lnTo>
                    <a:pt x="81" y="255"/>
                  </a:lnTo>
                  <a:lnTo>
                    <a:pt x="66" y="255"/>
                  </a:lnTo>
                  <a:lnTo>
                    <a:pt x="56" y="255"/>
                  </a:lnTo>
                  <a:lnTo>
                    <a:pt x="41" y="255"/>
                  </a:lnTo>
                  <a:lnTo>
                    <a:pt x="28" y="259"/>
                  </a:lnTo>
                  <a:lnTo>
                    <a:pt x="13" y="268"/>
                  </a:lnTo>
                  <a:lnTo>
                    <a:pt x="4" y="278"/>
                  </a:lnTo>
                  <a:lnTo>
                    <a:pt x="2" y="287"/>
                  </a:lnTo>
                  <a:lnTo>
                    <a:pt x="0" y="304"/>
                  </a:lnTo>
                  <a:lnTo>
                    <a:pt x="13" y="321"/>
                  </a:lnTo>
                  <a:lnTo>
                    <a:pt x="28" y="330"/>
                  </a:lnTo>
                  <a:lnTo>
                    <a:pt x="49" y="334"/>
                  </a:lnTo>
                  <a:lnTo>
                    <a:pt x="64" y="334"/>
                  </a:lnTo>
                  <a:lnTo>
                    <a:pt x="86" y="334"/>
                  </a:lnTo>
                  <a:lnTo>
                    <a:pt x="107" y="328"/>
                  </a:lnTo>
                  <a:lnTo>
                    <a:pt x="122" y="319"/>
                  </a:lnTo>
                  <a:lnTo>
                    <a:pt x="131" y="306"/>
                  </a:lnTo>
                  <a:lnTo>
                    <a:pt x="150" y="302"/>
                  </a:lnTo>
                  <a:lnTo>
                    <a:pt x="167" y="310"/>
                  </a:lnTo>
                  <a:lnTo>
                    <a:pt x="253" y="396"/>
                  </a:lnTo>
                  <a:lnTo>
                    <a:pt x="322" y="375"/>
                  </a:lnTo>
                  <a:lnTo>
                    <a:pt x="380" y="355"/>
                  </a:lnTo>
                  <a:lnTo>
                    <a:pt x="408" y="345"/>
                  </a:lnTo>
                  <a:lnTo>
                    <a:pt x="420" y="338"/>
                  </a:lnTo>
                  <a:lnTo>
                    <a:pt x="420" y="332"/>
                  </a:lnTo>
                  <a:lnTo>
                    <a:pt x="412" y="328"/>
                  </a:lnTo>
                  <a:lnTo>
                    <a:pt x="386" y="315"/>
                  </a:lnTo>
                  <a:lnTo>
                    <a:pt x="369" y="300"/>
                  </a:lnTo>
                  <a:lnTo>
                    <a:pt x="367" y="278"/>
                  </a:lnTo>
                  <a:lnTo>
                    <a:pt x="382" y="259"/>
                  </a:lnTo>
                  <a:lnTo>
                    <a:pt x="410" y="246"/>
                  </a:lnTo>
                  <a:lnTo>
                    <a:pt x="438" y="244"/>
                  </a:lnTo>
                  <a:lnTo>
                    <a:pt x="459" y="246"/>
                  </a:lnTo>
                  <a:lnTo>
                    <a:pt x="474" y="251"/>
                  </a:lnTo>
                  <a:lnTo>
                    <a:pt x="489" y="261"/>
                  </a:lnTo>
                  <a:lnTo>
                    <a:pt x="498" y="270"/>
                  </a:lnTo>
                  <a:lnTo>
                    <a:pt x="502" y="278"/>
                  </a:lnTo>
                  <a:lnTo>
                    <a:pt x="502" y="287"/>
                  </a:lnTo>
                  <a:lnTo>
                    <a:pt x="502" y="291"/>
                  </a:lnTo>
                  <a:lnTo>
                    <a:pt x="506" y="300"/>
                  </a:lnTo>
                  <a:lnTo>
                    <a:pt x="515" y="304"/>
                  </a:lnTo>
                  <a:lnTo>
                    <a:pt x="528" y="304"/>
                  </a:lnTo>
                  <a:lnTo>
                    <a:pt x="551" y="298"/>
                  </a:lnTo>
                  <a:lnTo>
                    <a:pt x="586" y="285"/>
                  </a:lnTo>
                  <a:lnTo>
                    <a:pt x="622" y="272"/>
                  </a:lnTo>
                  <a:lnTo>
                    <a:pt x="652" y="261"/>
                  </a:lnTo>
                  <a:lnTo>
                    <a:pt x="676" y="253"/>
                  </a:lnTo>
                  <a:lnTo>
                    <a:pt x="682" y="248"/>
                  </a:lnTo>
                  <a:lnTo>
                    <a:pt x="605" y="172"/>
                  </a:lnTo>
                  <a:lnTo>
                    <a:pt x="543" y="107"/>
                  </a:lnTo>
                  <a:lnTo>
                    <a:pt x="481" y="43"/>
                  </a:lnTo>
                  <a:lnTo>
                    <a:pt x="448" y="11"/>
                  </a:lnTo>
                  <a:lnTo>
                    <a:pt x="438" y="0"/>
                  </a:lnTo>
                  <a:lnTo>
                    <a:pt x="388" y="15"/>
                  </a:lnTo>
                  <a:lnTo>
                    <a:pt x="253" y="62"/>
                  </a:lnTo>
                  <a:lnTo>
                    <a:pt x="86" y="118"/>
                  </a:lnTo>
                  <a:lnTo>
                    <a:pt x="6" y="146"/>
                  </a:lnTo>
                  <a:lnTo>
                    <a:pt x="8" y="148"/>
                  </a:lnTo>
                  <a:close/>
                </a:path>
              </a:pathLst>
            </a:custGeom>
            <a:solidFill>
              <a:srgbClr val="666699"/>
            </a:solidFill>
            <a:ln w="3175">
              <a:solidFill>
                <a:srgbClr val="000000"/>
              </a:solidFill>
              <a:round/>
              <a:headEnd/>
              <a:tailEnd/>
            </a:ln>
          </p:spPr>
          <p:txBody>
            <a:bodyPr/>
            <a:lstStyle/>
            <a:p>
              <a:endParaRPr lang="es-ES" dirty="0"/>
            </a:p>
          </p:txBody>
        </p:sp>
        <p:sp>
          <p:nvSpPr>
            <p:cNvPr id="7219" name="Freeform 13"/>
            <p:cNvSpPr>
              <a:spLocks/>
            </p:cNvSpPr>
            <p:nvPr/>
          </p:nvSpPr>
          <p:spPr bwMode="auto">
            <a:xfrm>
              <a:off x="1833610" y="4499277"/>
              <a:ext cx="191199" cy="125718"/>
            </a:xfrm>
            <a:custGeom>
              <a:avLst/>
              <a:gdLst>
                <a:gd name="T0" fmla="*/ 2147483647 w 90"/>
                <a:gd name="T1" fmla="*/ 2147483647 h 107"/>
                <a:gd name="T2" fmla="*/ 2147483647 w 90"/>
                <a:gd name="T3" fmla="*/ 2147483647 h 107"/>
                <a:gd name="T4" fmla="*/ 2147483647 w 90"/>
                <a:gd name="T5" fmla="*/ 2147483647 h 107"/>
                <a:gd name="T6" fmla="*/ 2147483647 w 90"/>
                <a:gd name="T7" fmla="*/ 2147483647 h 107"/>
                <a:gd name="T8" fmla="*/ 2147483647 w 90"/>
                <a:gd name="T9" fmla="*/ 2147483647 h 107"/>
                <a:gd name="T10" fmla="*/ 0 w 90"/>
                <a:gd name="T11" fmla="*/ 0 h 107"/>
                <a:gd name="T12" fmla="*/ 0 w 90"/>
                <a:gd name="T13" fmla="*/ 2147483647 h 107"/>
                <a:gd name="T14" fmla="*/ 2147483647 w 90"/>
                <a:gd name="T15" fmla="*/ 2147483647 h 107"/>
                <a:gd name="T16" fmla="*/ 2147483647 w 90"/>
                <a:gd name="T17" fmla="*/ 2147483647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107"/>
                <a:gd name="T29" fmla="*/ 90 w 90"/>
                <a:gd name="T30" fmla="*/ 107 h 1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107">
                  <a:moveTo>
                    <a:pt x="63" y="107"/>
                  </a:moveTo>
                  <a:lnTo>
                    <a:pt x="78" y="107"/>
                  </a:lnTo>
                  <a:lnTo>
                    <a:pt x="86" y="105"/>
                  </a:lnTo>
                  <a:lnTo>
                    <a:pt x="90" y="98"/>
                  </a:lnTo>
                  <a:lnTo>
                    <a:pt x="90" y="94"/>
                  </a:lnTo>
                  <a:lnTo>
                    <a:pt x="0" y="0"/>
                  </a:lnTo>
                  <a:lnTo>
                    <a:pt x="0" y="38"/>
                  </a:lnTo>
                  <a:lnTo>
                    <a:pt x="60" y="103"/>
                  </a:lnTo>
                  <a:lnTo>
                    <a:pt x="63" y="107"/>
                  </a:lnTo>
                  <a:close/>
                </a:path>
              </a:pathLst>
            </a:custGeom>
            <a:solidFill>
              <a:srgbClr val="663300"/>
            </a:solidFill>
            <a:ln w="3175">
              <a:solidFill>
                <a:srgbClr val="000000"/>
              </a:solidFill>
              <a:round/>
              <a:headEnd/>
              <a:tailEnd/>
            </a:ln>
          </p:spPr>
          <p:txBody>
            <a:bodyPr/>
            <a:lstStyle/>
            <a:p>
              <a:endParaRPr lang="es-ES" dirty="0"/>
            </a:p>
          </p:txBody>
        </p:sp>
      </p:grpSp>
      <p:grpSp>
        <p:nvGrpSpPr>
          <p:cNvPr id="4" name="Group 60"/>
          <p:cNvGrpSpPr>
            <a:grpSpLocks/>
          </p:cNvGrpSpPr>
          <p:nvPr/>
        </p:nvGrpSpPr>
        <p:grpSpPr bwMode="auto">
          <a:xfrm>
            <a:off x="4176713" y="3500438"/>
            <a:ext cx="1471612" cy="654050"/>
            <a:chOff x="4176856" y="3500438"/>
            <a:chExt cx="1472231" cy="654840"/>
          </a:xfrm>
        </p:grpSpPr>
        <p:sp>
          <p:nvSpPr>
            <p:cNvPr id="7209" name="Freeform 18"/>
            <p:cNvSpPr>
              <a:spLocks/>
            </p:cNvSpPr>
            <p:nvPr/>
          </p:nvSpPr>
          <p:spPr bwMode="auto">
            <a:xfrm>
              <a:off x="4176856" y="3796083"/>
              <a:ext cx="1455235" cy="215517"/>
            </a:xfrm>
            <a:custGeom>
              <a:avLst/>
              <a:gdLst>
                <a:gd name="T0" fmla="*/ 2147483647 w 685"/>
                <a:gd name="T1" fmla="*/ 2147483647 h 184"/>
                <a:gd name="T2" fmla="*/ 2147483647 w 685"/>
                <a:gd name="T3" fmla="*/ 2147483647 h 184"/>
                <a:gd name="T4" fmla="*/ 2147483647 w 685"/>
                <a:gd name="T5" fmla="*/ 2147483647 h 184"/>
                <a:gd name="T6" fmla="*/ 2147483647 w 685"/>
                <a:gd name="T7" fmla="*/ 2147483647 h 184"/>
                <a:gd name="T8" fmla="*/ 2147483647 w 685"/>
                <a:gd name="T9" fmla="*/ 2147483647 h 184"/>
                <a:gd name="T10" fmla="*/ 2147483647 w 685"/>
                <a:gd name="T11" fmla="*/ 2147483647 h 184"/>
                <a:gd name="T12" fmla="*/ 2147483647 w 685"/>
                <a:gd name="T13" fmla="*/ 2147483647 h 184"/>
                <a:gd name="T14" fmla="*/ 2147483647 w 685"/>
                <a:gd name="T15" fmla="*/ 2147483647 h 184"/>
                <a:gd name="T16" fmla="*/ 2147483647 w 685"/>
                <a:gd name="T17" fmla="*/ 2147483647 h 184"/>
                <a:gd name="T18" fmla="*/ 2147483647 w 685"/>
                <a:gd name="T19" fmla="*/ 2147483647 h 184"/>
                <a:gd name="T20" fmla="*/ 2147483647 w 685"/>
                <a:gd name="T21" fmla="*/ 2147483647 h 184"/>
                <a:gd name="T22" fmla="*/ 2147483647 w 685"/>
                <a:gd name="T23" fmla="*/ 2147483647 h 184"/>
                <a:gd name="T24" fmla="*/ 2147483647 w 685"/>
                <a:gd name="T25" fmla="*/ 2147483647 h 184"/>
                <a:gd name="T26" fmla="*/ 2147483647 w 685"/>
                <a:gd name="T27" fmla="*/ 2147483647 h 184"/>
                <a:gd name="T28" fmla="*/ 2147483647 w 685"/>
                <a:gd name="T29" fmla="*/ 0 h 184"/>
                <a:gd name="T30" fmla="*/ 2147483647 w 685"/>
                <a:gd name="T31" fmla="*/ 2147483647 h 184"/>
                <a:gd name="T32" fmla="*/ 2147483647 w 685"/>
                <a:gd name="T33" fmla="*/ 2147483647 h 184"/>
                <a:gd name="T34" fmla="*/ 2147483647 w 685"/>
                <a:gd name="T35" fmla="*/ 2147483647 h 184"/>
                <a:gd name="T36" fmla="*/ 2147483647 w 685"/>
                <a:gd name="T37" fmla="*/ 2147483647 h 184"/>
                <a:gd name="T38" fmla="*/ 2147483647 w 685"/>
                <a:gd name="T39" fmla="*/ 2147483647 h 184"/>
                <a:gd name="T40" fmla="*/ 2147483647 w 685"/>
                <a:gd name="T41" fmla="*/ 2147483647 h 184"/>
                <a:gd name="T42" fmla="*/ 2147483647 w 685"/>
                <a:gd name="T43" fmla="*/ 2147483647 h 184"/>
                <a:gd name="T44" fmla="*/ 2147483647 w 685"/>
                <a:gd name="T45" fmla="*/ 2147483647 h 184"/>
                <a:gd name="T46" fmla="*/ 2147483647 w 685"/>
                <a:gd name="T47" fmla="*/ 2147483647 h 184"/>
                <a:gd name="T48" fmla="*/ 2147483647 w 685"/>
                <a:gd name="T49" fmla="*/ 2147483647 h 184"/>
                <a:gd name="T50" fmla="*/ 2147483647 w 685"/>
                <a:gd name="T51" fmla="*/ 2147483647 h 184"/>
                <a:gd name="T52" fmla="*/ 2147483647 w 685"/>
                <a:gd name="T53" fmla="*/ 2147483647 h 184"/>
                <a:gd name="T54" fmla="*/ 2147483647 w 685"/>
                <a:gd name="T55" fmla="*/ 2147483647 h 184"/>
                <a:gd name="T56" fmla="*/ 2147483647 w 685"/>
                <a:gd name="T57" fmla="*/ 2147483647 h 184"/>
                <a:gd name="T58" fmla="*/ 2147483647 w 685"/>
                <a:gd name="T59" fmla="*/ 2147483647 h 184"/>
                <a:gd name="T60" fmla="*/ 2147483647 w 685"/>
                <a:gd name="T61" fmla="*/ 2147483647 h 184"/>
                <a:gd name="T62" fmla="*/ 2147483647 w 685"/>
                <a:gd name="T63" fmla="*/ 2147483647 h 184"/>
                <a:gd name="T64" fmla="*/ 0 w 685"/>
                <a:gd name="T65" fmla="*/ 2147483647 h 184"/>
                <a:gd name="T66" fmla="*/ 2147483647 w 685"/>
                <a:gd name="T67" fmla="*/ 2147483647 h 1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85"/>
                <a:gd name="T103" fmla="*/ 0 h 184"/>
                <a:gd name="T104" fmla="*/ 685 w 685"/>
                <a:gd name="T105" fmla="*/ 184 h 1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85" h="184">
                  <a:moveTo>
                    <a:pt x="2" y="41"/>
                  </a:moveTo>
                  <a:lnTo>
                    <a:pt x="26" y="75"/>
                  </a:lnTo>
                  <a:lnTo>
                    <a:pt x="43" y="82"/>
                  </a:lnTo>
                  <a:lnTo>
                    <a:pt x="67" y="84"/>
                  </a:lnTo>
                  <a:lnTo>
                    <a:pt x="88" y="84"/>
                  </a:lnTo>
                  <a:lnTo>
                    <a:pt x="105" y="79"/>
                  </a:lnTo>
                  <a:lnTo>
                    <a:pt x="120" y="71"/>
                  </a:lnTo>
                  <a:lnTo>
                    <a:pt x="129" y="65"/>
                  </a:lnTo>
                  <a:lnTo>
                    <a:pt x="138" y="56"/>
                  </a:lnTo>
                  <a:lnTo>
                    <a:pt x="153" y="54"/>
                  </a:lnTo>
                  <a:lnTo>
                    <a:pt x="166" y="56"/>
                  </a:lnTo>
                  <a:lnTo>
                    <a:pt x="258" y="146"/>
                  </a:lnTo>
                  <a:lnTo>
                    <a:pt x="425" y="88"/>
                  </a:lnTo>
                  <a:lnTo>
                    <a:pt x="580" y="37"/>
                  </a:lnTo>
                  <a:lnTo>
                    <a:pt x="685" y="0"/>
                  </a:lnTo>
                  <a:lnTo>
                    <a:pt x="685" y="39"/>
                  </a:lnTo>
                  <a:lnTo>
                    <a:pt x="618" y="60"/>
                  </a:lnTo>
                  <a:lnTo>
                    <a:pt x="505" y="99"/>
                  </a:lnTo>
                  <a:lnTo>
                    <a:pt x="412" y="129"/>
                  </a:lnTo>
                  <a:lnTo>
                    <a:pt x="333" y="156"/>
                  </a:lnTo>
                  <a:lnTo>
                    <a:pt x="254" y="184"/>
                  </a:lnTo>
                  <a:lnTo>
                    <a:pt x="204" y="131"/>
                  </a:lnTo>
                  <a:lnTo>
                    <a:pt x="166" y="92"/>
                  </a:lnTo>
                  <a:lnTo>
                    <a:pt x="153" y="88"/>
                  </a:lnTo>
                  <a:lnTo>
                    <a:pt x="146" y="90"/>
                  </a:lnTo>
                  <a:lnTo>
                    <a:pt x="135" y="97"/>
                  </a:lnTo>
                  <a:lnTo>
                    <a:pt x="118" y="107"/>
                  </a:lnTo>
                  <a:lnTo>
                    <a:pt x="99" y="118"/>
                  </a:lnTo>
                  <a:lnTo>
                    <a:pt x="67" y="122"/>
                  </a:lnTo>
                  <a:lnTo>
                    <a:pt x="39" y="118"/>
                  </a:lnTo>
                  <a:lnTo>
                    <a:pt x="20" y="109"/>
                  </a:lnTo>
                  <a:lnTo>
                    <a:pt x="7" y="97"/>
                  </a:lnTo>
                  <a:lnTo>
                    <a:pt x="0" y="90"/>
                  </a:lnTo>
                  <a:lnTo>
                    <a:pt x="2" y="41"/>
                  </a:lnTo>
                  <a:close/>
                </a:path>
              </a:pathLst>
            </a:custGeom>
            <a:solidFill>
              <a:srgbClr val="663300"/>
            </a:solidFill>
            <a:ln w="3175">
              <a:solidFill>
                <a:srgbClr val="000000"/>
              </a:solidFill>
              <a:round/>
              <a:headEnd/>
              <a:tailEnd/>
            </a:ln>
          </p:spPr>
          <p:txBody>
            <a:bodyPr/>
            <a:lstStyle/>
            <a:p>
              <a:endParaRPr lang="es-ES" dirty="0"/>
            </a:p>
          </p:txBody>
        </p:sp>
        <p:sp>
          <p:nvSpPr>
            <p:cNvPr id="7210" name="Freeform 15"/>
            <p:cNvSpPr>
              <a:spLocks/>
            </p:cNvSpPr>
            <p:nvPr/>
          </p:nvSpPr>
          <p:spPr bwMode="auto">
            <a:xfrm>
              <a:off x="4761075" y="3566751"/>
              <a:ext cx="104097" cy="89799"/>
            </a:xfrm>
            <a:custGeom>
              <a:avLst/>
              <a:gdLst>
                <a:gd name="T0" fmla="*/ 2147483647 w 49"/>
                <a:gd name="T1" fmla="*/ 0 h 77"/>
                <a:gd name="T2" fmla="*/ 2147483647 w 49"/>
                <a:gd name="T3" fmla="*/ 2147483647 h 77"/>
                <a:gd name="T4" fmla="*/ 2147483647 w 49"/>
                <a:gd name="T5" fmla="*/ 2147483647 h 77"/>
                <a:gd name="T6" fmla="*/ 2147483647 w 49"/>
                <a:gd name="T7" fmla="*/ 2147483647 h 77"/>
                <a:gd name="T8" fmla="*/ 2147483647 w 49"/>
                <a:gd name="T9" fmla="*/ 2147483647 h 77"/>
                <a:gd name="T10" fmla="*/ 2147483647 w 49"/>
                <a:gd name="T11" fmla="*/ 2147483647 h 77"/>
                <a:gd name="T12" fmla="*/ 2147483647 w 49"/>
                <a:gd name="T13" fmla="*/ 2147483647 h 77"/>
                <a:gd name="T14" fmla="*/ 2147483647 w 49"/>
                <a:gd name="T15" fmla="*/ 2147483647 h 77"/>
                <a:gd name="T16" fmla="*/ 2147483647 w 49"/>
                <a:gd name="T17" fmla="*/ 2147483647 h 77"/>
                <a:gd name="T18" fmla="*/ 2147483647 w 49"/>
                <a:gd name="T19" fmla="*/ 2147483647 h 77"/>
                <a:gd name="T20" fmla="*/ 2147483647 w 49"/>
                <a:gd name="T21" fmla="*/ 2147483647 h 77"/>
                <a:gd name="T22" fmla="*/ 2147483647 w 49"/>
                <a:gd name="T23" fmla="*/ 2147483647 h 77"/>
                <a:gd name="T24" fmla="*/ 2147483647 w 49"/>
                <a:gd name="T25" fmla="*/ 2147483647 h 77"/>
                <a:gd name="T26" fmla="*/ 2147483647 w 49"/>
                <a:gd name="T27" fmla="*/ 2147483647 h 77"/>
                <a:gd name="T28" fmla="*/ 2147483647 w 49"/>
                <a:gd name="T29" fmla="*/ 2147483647 h 77"/>
                <a:gd name="T30" fmla="*/ 2147483647 w 49"/>
                <a:gd name="T31" fmla="*/ 2147483647 h 77"/>
                <a:gd name="T32" fmla="*/ 2147483647 w 49"/>
                <a:gd name="T33" fmla="*/ 2147483647 h 77"/>
                <a:gd name="T34" fmla="*/ 2147483647 w 49"/>
                <a:gd name="T35" fmla="*/ 2147483647 h 77"/>
                <a:gd name="T36" fmla="*/ 2147483647 w 49"/>
                <a:gd name="T37" fmla="*/ 2147483647 h 77"/>
                <a:gd name="T38" fmla="*/ 0 w 49"/>
                <a:gd name="T39" fmla="*/ 2147483647 h 77"/>
                <a:gd name="T40" fmla="*/ 0 w 49"/>
                <a:gd name="T41" fmla="*/ 2147483647 h 77"/>
                <a:gd name="T42" fmla="*/ 2147483647 w 49"/>
                <a:gd name="T43" fmla="*/ 0 h 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9"/>
                <a:gd name="T67" fmla="*/ 0 h 77"/>
                <a:gd name="T68" fmla="*/ 49 w 49"/>
                <a:gd name="T69" fmla="*/ 77 h 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9" h="77">
                  <a:moveTo>
                    <a:pt x="2" y="0"/>
                  </a:moveTo>
                  <a:lnTo>
                    <a:pt x="4" y="8"/>
                  </a:lnTo>
                  <a:lnTo>
                    <a:pt x="6" y="15"/>
                  </a:lnTo>
                  <a:lnTo>
                    <a:pt x="17" y="19"/>
                  </a:lnTo>
                  <a:lnTo>
                    <a:pt x="30" y="21"/>
                  </a:lnTo>
                  <a:lnTo>
                    <a:pt x="36" y="28"/>
                  </a:lnTo>
                  <a:lnTo>
                    <a:pt x="41" y="32"/>
                  </a:lnTo>
                  <a:lnTo>
                    <a:pt x="47" y="38"/>
                  </a:lnTo>
                  <a:lnTo>
                    <a:pt x="49" y="45"/>
                  </a:lnTo>
                  <a:lnTo>
                    <a:pt x="49" y="53"/>
                  </a:lnTo>
                  <a:lnTo>
                    <a:pt x="49" y="62"/>
                  </a:lnTo>
                  <a:lnTo>
                    <a:pt x="45" y="70"/>
                  </a:lnTo>
                  <a:lnTo>
                    <a:pt x="41" y="75"/>
                  </a:lnTo>
                  <a:lnTo>
                    <a:pt x="34" y="77"/>
                  </a:lnTo>
                  <a:lnTo>
                    <a:pt x="34" y="70"/>
                  </a:lnTo>
                  <a:lnTo>
                    <a:pt x="32" y="66"/>
                  </a:lnTo>
                  <a:lnTo>
                    <a:pt x="28" y="62"/>
                  </a:lnTo>
                  <a:lnTo>
                    <a:pt x="17" y="60"/>
                  </a:lnTo>
                  <a:lnTo>
                    <a:pt x="11" y="57"/>
                  </a:lnTo>
                  <a:lnTo>
                    <a:pt x="0" y="53"/>
                  </a:lnTo>
                  <a:lnTo>
                    <a:pt x="0" y="45"/>
                  </a:lnTo>
                  <a:lnTo>
                    <a:pt x="2" y="0"/>
                  </a:lnTo>
                  <a:close/>
                </a:path>
              </a:pathLst>
            </a:custGeom>
            <a:solidFill>
              <a:srgbClr val="663300"/>
            </a:solidFill>
            <a:ln w="3175">
              <a:solidFill>
                <a:srgbClr val="000000"/>
              </a:solidFill>
              <a:round/>
              <a:headEnd/>
              <a:tailEnd/>
            </a:ln>
          </p:spPr>
          <p:txBody>
            <a:bodyPr/>
            <a:lstStyle/>
            <a:p>
              <a:endParaRPr lang="es-ES" dirty="0"/>
            </a:p>
          </p:txBody>
        </p:sp>
        <p:sp>
          <p:nvSpPr>
            <p:cNvPr id="7211" name="Freeform 14"/>
            <p:cNvSpPr>
              <a:spLocks/>
            </p:cNvSpPr>
            <p:nvPr/>
          </p:nvSpPr>
          <p:spPr bwMode="auto">
            <a:xfrm>
              <a:off x="4187479" y="3681417"/>
              <a:ext cx="1461608" cy="473861"/>
            </a:xfrm>
            <a:custGeom>
              <a:avLst/>
              <a:gdLst>
                <a:gd name="T0" fmla="*/ 2147483647 w 688"/>
                <a:gd name="T1" fmla="*/ 0 h 404"/>
                <a:gd name="T2" fmla="*/ 2147483647 w 688"/>
                <a:gd name="T3" fmla="*/ 2147483647 h 404"/>
                <a:gd name="T4" fmla="*/ 2147483647 w 688"/>
                <a:gd name="T5" fmla="*/ 2147483647 h 404"/>
                <a:gd name="T6" fmla="*/ 2147483647 w 688"/>
                <a:gd name="T7" fmla="*/ 2147483647 h 404"/>
                <a:gd name="T8" fmla="*/ 2147483647 w 688"/>
                <a:gd name="T9" fmla="*/ 2147483647 h 404"/>
                <a:gd name="T10" fmla="*/ 2147483647 w 688"/>
                <a:gd name="T11" fmla="*/ 2147483647 h 404"/>
                <a:gd name="T12" fmla="*/ 2147483647 w 688"/>
                <a:gd name="T13" fmla="*/ 2147483647 h 404"/>
                <a:gd name="T14" fmla="*/ 2147483647 w 688"/>
                <a:gd name="T15" fmla="*/ 2147483647 h 404"/>
                <a:gd name="T16" fmla="*/ 2147483647 w 688"/>
                <a:gd name="T17" fmla="*/ 2147483647 h 404"/>
                <a:gd name="T18" fmla="*/ 2147483647 w 688"/>
                <a:gd name="T19" fmla="*/ 2147483647 h 404"/>
                <a:gd name="T20" fmla="*/ 2147483647 w 688"/>
                <a:gd name="T21" fmla="*/ 2147483647 h 404"/>
                <a:gd name="T22" fmla="*/ 2147483647 w 688"/>
                <a:gd name="T23" fmla="*/ 2147483647 h 404"/>
                <a:gd name="T24" fmla="*/ 2147483647 w 688"/>
                <a:gd name="T25" fmla="*/ 2147483647 h 404"/>
                <a:gd name="T26" fmla="*/ 2147483647 w 688"/>
                <a:gd name="T27" fmla="*/ 2147483647 h 404"/>
                <a:gd name="T28" fmla="*/ 2147483647 w 688"/>
                <a:gd name="T29" fmla="*/ 2147483647 h 404"/>
                <a:gd name="T30" fmla="*/ 2147483647 w 688"/>
                <a:gd name="T31" fmla="*/ 2147483647 h 404"/>
                <a:gd name="T32" fmla="*/ 2147483647 w 688"/>
                <a:gd name="T33" fmla="*/ 2147483647 h 404"/>
                <a:gd name="T34" fmla="*/ 2147483647 w 688"/>
                <a:gd name="T35" fmla="*/ 2147483647 h 404"/>
                <a:gd name="T36" fmla="*/ 2147483647 w 688"/>
                <a:gd name="T37" fmla="*/ 2147483647 h 404"/>
                <a:gd name="T38" fmla="*/ 2147483647 w 688"/>
                <a:gd name="T39" fmla="*/ 2147483647 h 404"/>
                <a:gd name="T40" fmla="*/ 2147483647 w 688"/>
                <a:gd name="T41" fmla="*/ 2147483647 h 404"/>
                <a:gd name="T42" fmla="*/ 0 w 688"/>
                <a:gd name="T43" fmla="*/ 2147483647 h 404"/>
                <a:gd name="T44" fmla="*/ 2147483647 w 688"/>
                <a:gd name="T45" fmla="*/ 2147483647 h 404"/>
                <a:gd name="T46" fmla="*/ 2147483647 w 688"/>
                <a:gd name="T47" fmla="*/ 2147483647 h 404"/>
                <a:gd name="T48" fmla="*/ 2147483647 w 688"/>
                <a:gd name="T49" fmla="*/ 2147483647 h 404"/>
                <a:gd name="T50" fmla="*/ 2147483647 w 688"/>
                <a:gd name="T51" fmla="*/ 2147483647 h 404"/>
                <a:gd name="T52" fmla="*/ 2147483647 w 688"/>
                <a:gd name="T53" fmla="*/ 2147483647 h 404"/>
                <a:gd name="T54" fmla="*/ 2147483647 w 688"/>
                <a:gd name="T55" fmla="*/ 2147483647 h 404"/>
                <a:gd name="T56" fmla="*/ 2147483647 w 688"/>
                <a:gd name="T57" fmla="*/ 2147483647 h 404"/>
                <a:gd name="T58" fmla="*/ 2147483647 w 688"/>
                <a:gd name="T59" fmla="*/ 2147483647 h 404"/>
                <a:gd name="T60" fmla="*/ 2147483647 w 688"/>
                <a:gd name="T61" fmla="*/ 2147483647 h 404"/>
                <a:gd name="T62" fmla="*/ 2147483647 w 688"/>
                <a:gd name="T63" fmla="*/ 2147483647 h 404"/>
                <a:gd name="T64" fmla="*/ 2147483647 w 688"/>
                <a:gd name="T65" fmla="*/ 2147483647 h 404"/>
                <a:gd name="T66" fmla="*/ 2147483647 w 688"/>
                <a:gd name="T67" fmla="*/ 2147483647 h 404"/>
                <a:gd name="T68" fmla="*/ 2147483647 w 688"/>
                <a:gd name="T69" fmla="*/ 2147483647 h 404"/>
                <a:gd name="T70" fmla="*/ 2147483647 w 688"/>
                <a:gd name="T71" fmla="*/ 2147483647 h 404"/>
                <a:gd name="T72" fmla="*/ 2147483647 w 688"/>
                <a:gd name="T73" fmla="*/ 2147483647 h 404"/>
                <a:gd name="T74" fmla="*/ 2147483647 w 688"/>
                <a:gd name="T75" fmla="*/ 2147483647 h 404"/>
                <a:gd name="T76" fmla="*/ 2147483647 w 688"/>
                <a:gd name="T77" fmla="*/ 2147483647 h 404"/>
                <a:gd name="T78" fmla="*/ 2147483647 w 688"/>
                <a:gd name="T79" fmla="*/ 2147483647 h 404"/>
                <a:gd name="T80" fmla="*/ 2147483647 w 688"/>
                <a:gd name="T81" fmla="*/ 2147483647 h 404"/>
                <a:gd name="T82" fmla="*/ 2147483647 w 688"/>
                <a:gd name="T83" fmla="*/ 2147483647 h 404"/>
                <a:gd name="T84" fmla="*/ 2147483647 w 688"/>
                <a:gd name="T85" fmla="*/ 2147483647 h 404"/>
                <a:gd name="T86" fmla="*/ 2147483647 w 688"/>
                <a:gd name="T87" fmla="*/ 2147483647 h 404"/>
                <a:gd name="T88" fmla="*/ 2147483647 w 688"/>
                <a:gd name="T89" fmla="*/ 2147483647 h 404"/>
                <a:gd name="T90" fmla="*/ 2147483647 w 688"/>
                <a:gd name="T91" fmla="*/ 0 h 40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88"/>
                <a:gd name="T139" fmla="*/ 0 h 404"/>
                <a:gd name="T140" fmla="*/ 688 w 688"/>
                <a:gd name="T141" fmla="*/ 404 h 40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88" h="404">
                  <a:moveTo>
                    <a:pt x="439" y="0"/>
                  </a:moveTo>
                  <a:lnTo>
                    <a:pt x="281" y="51"/>
                  </a:lnTo>
                  <a:lnTo>
                    <a:pt x="272" y="58"/>
                  </a:lnTo>
                  <a:lnTo>
                    <a:pt x="276" y="73"/>
                  </a:lnTo>
                  <a:lnTo>
                    <a:pt x="300" y="81"/>
                  </a:lnTo>
                  <a:lnTo>
                    <a:pt x="319" y="101"/>
                  </a:lnTo>
                  <a:lnTo>
                    <a:pt x="317" y="126"/>
                  </a:lnTo>
                  <a:lnTo>
                    <a:pt x="296" y="141"/>
                  </a:lnTo>
                  <a:lnTo>
                    <a:pt x="274" y="148"/>
                  </a:lnTo>
                  <a:lnTo>
                    <a:pt x="233" y="150"/>
                  </a:lnTo>
                  <a:lnTo>
                    <a:pt x="212" y="145"/>
                  </a:lnTo>
                  <a:lnTo>
                    <a:pt x="193" y="124"/>
                  </a:lnTo>
                  <a:lnTo>
                    <a:pt x="193" y="111"/>
                  </a:lnTo>
                  <a:lnTo>
                    <a:pt x="184" y="92"/>
                  </a:lnTo>
                  <a:lnTo>
                    <a:pt x="173" y="92"/>
                  </a:lnTo>
                  <a:lnTo>
                    <a:pt x="10" y="148"/>
                  </a:lnTo>
                  <a:lnTo>
                    <a:pt x="100" y="246"/>
                  </a:lnTo>
                  <a:lnTo>
                    <a:pt x="96" y="254"/>
                  </a:lnTo>
                  <a:lnTo>
                    <a:pt x="79" y="263"/>
                  </a:lnTo>
                  <a:lnTo>
                    <a:pt x="47" y="257"/>
                  </a:lnTo>
                  <a:lnTo>
                    <a:pt x="8" y="274"/>
                  </a:lnTo>
                  <a:lnTo>
                    <a:pt x="0" y="304"/>
                  </a:lnTo>
                  <a:lnTo>
                    <a:pt x="8" y="323"/>
                  </a:lnTo>
                  <a:lnTo>
                    <a:pt x="47" y="342"/>
                  </a:lnTo>
                  <a:lnTo>
                    <a:pt x="90" y="342"/>
                  </a:lnTo>
                  <a:lnTo>
                    <a:pt x="111" y="334"/>
                  </a:lnTo>
                  <a:lnTo>
                    <a:pt x="126" y="323"/>
                  </a:lnTo>
                  <a:lnTo>
                    <a:pt x="133" y="314"/>
                  </a:lnTo>
                  <a:lnTo>
                    <a:pt x="148" y="312"/>
                  </a:lnTo>
                  <a:lnTo>
                    <a:pt x="165" y="314"/>
                  </a:lnTo>
                  <a:lnTo>
                    <a:pt x="178" y="327"/>
                  </a:lnTo>
                  <a:lnTo>
                    <a:pt x="255" y="404"/>
                  </a:lnTo>
                  <a:lnTo>
                    <a:pt x="682" y="259"/>
                  </a:lnTo>
                  <a:lnTo>
                    <a:pt x="594" y="156"/>
                  </a:lnTo>
                  <a:lnTo>
                    <a:pt x="596" y="148"/>
                  </a:lnTo>
                  <a:lnTo>
                    <a:pt x="605" y="143"/>
                  </a:lnTo>
                  <a:lnTo>
                    <a:pt x="630" y="145"/>
                  </a:lnTo>
                  <a:lnTo>
                    <a:pt x="663" y="139"/>
                  </a:lnTo>
                  <a:lnTo>
                    <a:pt x="688" y="113"/>
                  </a:lnTo>
                  <a:lnTo>
                    <a:pt x="684" y="88"/>
                  </a:lnTo>
                  <a:lnTo>
                    <a:pt x="667" y="66"/>
                  </a:lnTo>
                  <a:lnTo>
                    <a:pt x="639" y="60"/>
                  </a:lnTo>
                  <a:lnTo>
                    <a:pt x="613" y="58"/>
                  </a:lnTo>
                  <a:lnTo>
                    <a:pt x="590" y="64"/>
                  </a:lnTo>
                  <a:lnTo>
                    <a:pt x="562" y="81"/>
                  </a:lnTo>
                  <a:lnTo>
                    <a:pt x="439" y="0"/>
                  </a:lnTo>
                  <a:close/>
                </a:path>
              </a:pathLst>
            </a:custGeom>
            <a:solidFill>
              <a:srgbClr val="663300"/>
            </a:solidFill>
            <a:ln w="9525">
              <a:noFill/>
              <a:round/>
              <a:headEnd/>
              <a:tailEnd/>
            </a:ln>
          </p:spPr>
          <p:txBody>
            <a:bodyPr/>
            <a:lstStyle/>
            <a:p>
              <a:endParaRPr lang="es-ES" dirty="0"/>
            </a:p>
          </p:txBody>
        </p:sp>
        <p:sp>
          <p:nvSpPr>
            <p:cNvPr id="7212" name="Freeform 16"/>
            <p:cNvSpPr>
              <a:spLocks/>
            </p:cNvSpPr>
            <p:nvPr/>
          </p:nvSpPr>
          <p:spPr bwMode="auto">
            <a:xfrm>
              <a:off x="4187479" y="3500438"/>
              <a:ext cx="1461608" cy="466954"/>
            </a:xfrm>
            <a:custGeom>
              <a:avLst/>
              <a:gdLst>
                <a:gd name="T0" fmla="*/ 2147483647 w 688"/>
                <a:gd name="T1" fmla="*/ 0 h 398"/>
                <a:gd name="T2" fmla="*/ 2147483647 w 688"/>
                <a:gd name="T3" fmla="*/ 2147483647 h 398"/>
                <a:gd name="T4" fmla="*/ 2147483647 w 688"/>
                <a:gd name="T5" fmla="*/ 2147483647 h 398"/>
                <a:gd name="T6" fmla="*/ 2147483647 w 688"/>
                <a:gd name="T7" fmla="*/ 2147483647 h 398"/>
                <a:gd name="T8" fmla="*/ 2147483647 w 688"/>
                <a:gd name="T9" fmla="*/ 2147483647 h 398"/>
                <a:gd name="T10" fmla="*/ 2147483647 w 688"/>
                <a:gd name="T11" fmla="*/ 2147483647 h 398"/>
                <a:gd name="T12" fmla="*/ 2147483647 w 688"/>
                <a:gd name="T13" fmla="*/ 2147483647 h 398"/>
                <a:gd name="T14" fmla="*/ 2147483647 w 688"/>
                <a:gd name="T15" fmla="*/ 2147483647 h 398"/>
                <a:gd name="T16" fmla="*/ 2147483647 w 688"/>
                <a:gd name="T17" fmla="*/ 2147483647 h 398"/>
                <a:gd name="T18" fmla="*/ 2147483647 w 688"/>
                <a:gd name="T19" fmla="*/ 2147483647 h 398"/>
                <a:gd name="T20" fmla="*/ 2147483647 w 688"/>
                <a:gd name="T21" fmla="*/ 2147483647 h 398"/>
                <a:gd name="T22" fmla="*/ 2147483647 w 688"/>
                <a:gd name="T23" fmla="*/ 2147483647 h 398"/>
                <a:gd name="T24" fmla="*/ 2147483647 w 688"/>
                <a:gd name="T25" fmla="*/ 2147483647 h 398"/>
                <a:gd name="T26" fmla="*/ 2147483647 w 688"/>
                <a:gd name="T27" fmla="*/ 2147483647 h 398"/>
                <a:gd name="T28" fmla="*/ 2147483647 w 688"/>
                <a:gd name="T29" fmla="*/ 2147483647 h 398"/>
                <a:gd name="T30" fmla="*/ 2147483647 w 688"/>
                <a:gd name="T31" fmla="*/ 2147483647 h 398"/>
                <a:gd name="T32" fmla="*/ 2147483647 w 688"/>
                <a:gd name="T33" fmla="*/ 2147483647 h 398"/>
                <a:gd name="T34" fmla="*/ 2147483647 w 688"/>
                <a:gd name="T35" fmla="*/ 2147483647 h 398"/>
                <a:gd name="T36" fmla="*/ 2147483647 w 688"/>
                <a:gd name="T37" fmla="*/ 2147483647 h 398"/>
                <a:gd name="T38" fmla="*/ 2147483647 w 688"/>
                <a:gd name="T39" fmla="*/ 2147483647 h 398"/>
                <a:gd name="T40" fmla="*/ 2147483647 w 688"/>
                <a:gd name="T41" fmla="*/ 2147483647 h 398"/>
                <a:gd name="T42" fmla="*/ 0 w 688"/>
                <a:gd name="T43" fmla="*/ 2147483647 h 398"/>
                <a:gd name="T44" fmla="*/ 2147483647 w 688"/>
                <a:gd name="T45" fmla="*/ 2147483647 h 398"/>
                <a:gd name="T46" fmla="*/ 2147483647 w 688"/>
                <a:gd name="T47" fmla="*/ 2147483647 h 398"/>
                <a:gd name="T48" fmla="*/ 2147483647 w 688"/>
                <a:gd name="T49" fmla="*/ 2147483647 h 398"/>
                <a:gd name="T50" fmla="*/ 2147483647 w 688"/>
                <a:gd name="T51" fmla="*/ 2147483647 h 398"/>
                <a:gd name="T52" fmla="*/ 2147483647 w 688"/>
                <a:gd name="T53" fmla="*/ 2147483647 h 398"/>
                <a:gd name="T54" fmla="*/ 2147483647 w 688"/>
                <a:gd name="T55" fmla="*/ 2147483647 h 398"/>
                <a:gd name="T56" fmla="*/ 2147483647 w 688"/>
                <a:gd name="T57" fmla="*/ 2147483647 h 398"/>
                <a:gd name="T58" fmla="*/ 2147483647 w 688"/>
                <a:gd name="T59" fmla="*/ 2147483647 h 398"/>
                <a:gd name="T60" fmla="*/ 2147483647 w 688"/>
                <a:gd name="T61" fmla="*/ 2147483647 h 398"/>
                <a:gd name="T62" fmla="*/ 2147483647 w 688"/>
                <a:gd name="T63" fmla="*/ 2147483647 h 398"/>
                <a:gd name="T64" fmla="*/ 2147483647 w 688"/>
                <a:gd name="T65" fmla="*/ 2147483647 h 398"/>
                <a:gd name="T66" fmla="*/ 2147483647 w 688"/>
                <a:gd name="T67" fmla="*/ 2147483647 h 398"/>
                <a:gd name="T68" fmla="*/ 2147483647 w 688"/>
                <a:gd name="T69" fmla="*/ 2147483647 h 398"/>
                <a:gd name="T70" fmla="*/ 2147483647 w 688"/>
                <a:gd name="T71" fmla="*/ 2147483647 h 398"/>
                <a:gd name="T72" fmla="*/ 2147483647 w 688"/>
                <a:gd name="T73" fmla="*/ 2147483647 h 398"/>
                <a:gd name="T74" fmla="*/ 2147483647 w 688"/>
                <a:gd name="T75" fmla="*/ 2147483647 h 398"/>
                <a:gd name="T76" fmla="*/ 2147483647 w 688"/>
                <a:gd name="T77" fmla="*/ 2147483647 h 398"/>
                <a:gd name="T78" fmla="*/ 2147483647 w 688"/>
                <a:gd name="T79" fmla="*/ 2147483647 h 398"/>
                <a:gd name="T80" fmla="*/ 2147483647 w 688"/>
                <a:gd name="T81" fmla="*/ 2147483647 h 398"/>
                <a:gd name="T82" fmla="*/ 2147483647 w 688"/>
                <a:gd name="T83" fmla="*/ 2147483647 h 398"/>
                <a:gd name="T84" fmla="*/ 2147483647 w 688"/>
                <a:gd name="T85" fmla="*/ 2147483647 h 398"/>
                <a:gd name="T86" fmla="*/ 2147483647 w 688"/>
                <a:gd name="T87" fmla="*/ 2147483647 h 398"/>
                <a:gd name="T88" fmla="*/ 2147483647 w 688"/>
                <a:gd name="T89" fmla="*/ 2147483647 h 398"/>
                <a:gd name="T90" fmla="*/ 2147483647 w 688"/>
                <a:gd name="T91" fmla="*/ 0 h 39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88"/>
                <a:gd name="T139" fmla="*/ 0 h 398"/>
                <a:gd name="T140" fmla="*/ 688 w 688"/>
                <a:gd name="T141" fmla="*/ 398 h 39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88" h="398">
                  <a:moveTo>
                    <a:pt x="439" y="0"/>
                  </a:moveTo>
                  <a:lnTo>
                    <a:pt x="281" y="49"/>
                  </a:lnTo>
                  <a:lnTo>
                    <a:pt x="272" y="56"/>
                  </a:lnTo>
                  <a:lnTo>
                    <a:pt x="276" y="71"/>
                  </a:lnTo>
                  <a:lnTo>
                    <a:pt x="300" y="79"/>
                  </a:lnTo>
                  <a:lnTo>
                    <a:pt x="319" y="98"/>
                  </a:lnTo>
                  <a:lnTo>
                    <a:pt x="317" y="124"/>
                  </a:lnTo>
                  <a:lnTo>
                    <a:pt x="296" y="137"/>
                  </a:lnTo>
                  <a:lnTo>
                    <a:pt x="274" y="143"/>
                  </a:lnTo>
                  <a:lnTo>
                    <a:pt x="233" y="148"/>
                  </a:lnTo>
                  <a:lnTo>
                    <a:pt x="212" y="141"/>
                  </a:lnTo>
                  <a:lnTo>
                    <a:pt x="193" y="122"/>
                  </a:lnTo>
                  <a:lnTo>
                    <a:pt x="193" y="107"/>
                  </a:lnTo>
                  <a:lnTo>
                    <a:pt x="184" y="90"/>
                  </a:lnTo>
                  <a:lnTo>
                    <a:pt x="173" y="90"/>
                  </a:lnTo>
                  <a:lnTo>
                    <a:pt x="10" y="146"/>
                  </a:lnTo>
                  <a:lnTo>
                    <a:pt x="100" y="242"/>
                  </a:lnTo>
                  <a:lnTo>
                    <a:pt x="96" y="250"/>
                  </a:lnTo>
                  <a:lnTo>
                    <a:pt x="79" y="257"/>
                  </a:lnTo>
                  <a:lnTo>
                    <a:pt x="47" y="252"/>
                  </a:lnTo>
                  <a:lnTo>
                    <a:pt x="8" y="270"/>
                  </a:lnTo>
                  <a:lnTo>
                    <a:pt x="0" y="299"/>
                  </a:lnTo>
                  <a:lnTo>
                    <a:pt x="8" y="317"/>
                  </a:lnTo>
                  <a:lnTo>
                    <a:pt x="47" y="336"/>
                  </a:lnTo>
                  <a:lnTo>
                    <a:pt x="90" y="336"/>
                  </a:lnTo>
                  <a:lnTo>
                    <a:pt x="111" y="327"/>
                  </a:lnTo>
                  <a:lnTo>
                    <a:pt x="126" y="317"/>
                  </a:lnTo>
                  <a:lnTo>
                    <a:pt x="133" y="308"/>
                  </a:lnTo>
                  <a:lnTo>
                    <a:pt x="148" y="306"/>
                  </a:lnTo>
                  <a:lnTo>
                    <a:pt x="165" y="308"/>
                  </a:lnTo>
                  <a:lnTo>
                    <a:pt x="178" y="321"/>
                  </a:lnTo>
                  <a:lnTo>
                    <a:pt x="255" y="398"/>
                  </a:lnTo>
                  <a:lnTo>
                    <a:pt x="682" y="255"/>
                  </a:lnTo>
                  <a:lnTo>
                    <a:pt x="594" y="154"/>
                  </a:lnTo>
                  <a:lnTo>
                    <a:pt x="596" y="146"/>
                  </a:lnTo>
                  <a:lnTo>
                    <a:pt x="605" y="141"/>
                  </a:lnTo>
                  <a:lnTo>
                    <a:pt x="630" y="141"/>
                  </a:lnTo>
                  <a:lnTo>
                    <a:pt x="663" y="137"/>
                  </a:lnTo>
                  <a:lnTo>
                    <a:pt x="688" y="111"/>
                  </a:lnTo>
                  <a:lnTo>
                    <a:pt x="684" y="86"/>
                  </a:lnTo>
                  <a:lnTo>
                    <a:pt x="667" y="64"/>
                  </a:lnTo>
                  <a:lnTo>
                    <a:pt x="639" y="58"/>
                  </a:lnTo>
                  <a:lnTo>
                    <a:pt x="613" y="56"/>
                  </a:lnTo>
                  <a:lnTo>
                    <a:pt x="590" y="62"/>
                  </a:lnTo>
                  <a:lnTo>
                    <a:pt x="562" y="79"/>
                  </a:lnTo>
                  <a:lnTo>
                    <a:pt x="439" y="0"/>
                  </a:lnTo>
                  <a:close/>
                </a:path>
              </a:pathLst>
            </a:custGeom>
            <a:solidFill>
              <a:srgbClr val="666699"/>
            </a:solidFill>
            <a:ln w="3175">
              <a:solidFill>
                <a:srgbClr val="000000"/>
              </a:solidFill>
              <a:round/>
              <a:headEnd/>
              <a:tailEnd/>
            </a:ln>
          </p:spPr>
          <p:txBody>
            <a:bodyPr/>
            <a:lstStyle/>
            <a:p>
              <a:endParaRPr lang="es-ES" dirty="0"/>
            </a:p>
          </p:txBody>
        </p:sp>
        <p:sp>
          <p:nvSpPr>
            <p:cNvPr id="7213" name="Freeform 17"/>
            <p:cNvSpPr>
              <a:spLocks/>
            </p:cNvSpPr>
            <p:nvPr/>
          </p:nvSpPr>
          <p:spPr bwMode="auto">
            <a:xfrm>
              <a:off x="4204474" y="3671747"/>
              <a:ext cx="195448" cy="129863"/>
            </a:xfrm>
            <a:custGeom>
              <a:avLst/>
              <a:gdLst>
                <a:gd name="T0" fmla="*/ 2147483647 w 92"/>
                <a:gd name="T1" fmla="*/ 0 h 111"/>
                <a:gd name="T2" fmla="*/ 0 w 92"/>
                <a:gd name="T3" fmla="*/ 2147483647 h 111"/>
                <a:gd name="T4" fmla="*/ 2147483647 w 92"/>
                <a:gd name="T5" fmla="*/ 2147483647 h 111"/>
                <a:gd name="T6" fmla="*/ 2147483647 w 92"/>
                <a:gd name="T7" fmla="*/ 2147483647 h 111"/>
                <a:gd name="T8" fmla="*/ 2147483647 w 92"/>
                <a:gd name="T9" fmla="*/ 2147483647 h 111"/>
                <a:gd name="T10" fmla="*/ 2147483647 w 92"/>
                <a:gd name="T11" fmla="*/ 2147483647 h 111"/>
                <a:gd name="T12" fmla="*/ 2147483647 w 92"/>
                <a:gd name="T13" fmla="*/ 2147483647 h 111"/>
                <a:gd name="T14" fmla="*/ 2147483647 w 92"/>
                <a:gd name="T15" fmla="*/ 2147483647 h 111"/>
                <a:gd name="T16" fmla="*/ 2147483647 w 92"/>
                <a:gd name="T17" fmla="*/ 2147483647 h 111"/>
                <a:gd name="T18" fmla="*/ 2147483647 w 92"/>
                <a:gd name="T19" fmla="*/ 2147483647 h 111"/>
                <a:gd name="T20" fmla="*/ 2147483647 w 92"/>
                <a:gd name="T21" fmla="*/ 0 h 1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2"/>
                <a:gd name="T34" fmla="*/ 0 h 111"/>
                <a:gd name="T35" fmla="*/ 92 w 92"/>
                <a:gd name="T36" fmla="*/ 111 h 1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2" h="111">
                  <a:moveTo>
                    <a:pt x="2" y="0"/>
                  </a:moveTo>
                  <a:lnTo>
                    <a:pt x="0" y="34"/>
                  </a:lnTo>
                  <a:lnTo>
                    <a:pt x="69" y="111"/>
                  </a:lnTo>
                  <a:lnTo>
                    <a:pt x="77" y="111"/>
                  </a:lnTo>
                  <a:lnTo>
                    <a:pt x="86" y="106"/>
                  </a:lnTo>
                  <a:lnTo>
                    <a:pt x="92" y="98"/>
                  </a:lnTo>
                  <a:lnTo>
                    <a:pt x="90" y="94"/>
                  </a:lnTo>
                  <a:lnTo>
                    <a:pt x="88" y="91"/>
                  </a:lnTo>
                  <a:lnTo>
                    <a:pt x="41" y="40"/>
                  </a:lnTo>
                  <a:lnTo>
                    <a:pt x="4" y="4"/>
                  </a:lnTo>
                  <a:lnTo>
                    <a:pt x="2" y="0"/>
                  </a:lnTo>
                  <a:close/>
                </a:path>
              </a:pathLst>
            </a:custGeom>
            <a:solidFill>
              <a:srgbClr val="663300"/>
            </a:solidFill>
            <a:ln w="3175">
              <a:solidFill>
                <a:srgbClr val="000000"/>
              </a:solidFill>
              <a:round/>
              <a:headEnd/>
              <a:tailEnd/>
            </a:ln>
          </p:spPr>
          <p:txBody>
            <a:bodyPr/>
            <a:lstStyle/>
            <a:p>
              <a:endParaRPr lang="es-ES" dirty="0"/>
            </a:p>
          </p:txBody>
        </p:sp>
        <p:sp>
          <p:nvSpPr>
            <p:cNvPr id="7214" name="Freeform 19"/>
            <p:cNvSpPr>
              <a:spLocks/>
            </p:cNvSpPr>
            <p:nvPr/>
          </p:nvSpPr>
          <p:spPr bwMode="auto">
            <a:xfrm>
              <a:off x="5440893" y="3622012"/>
              <a:ext cx="208194" cy="89799"/>
            </a:xfrm>
            <a:custGeom>
              <a:avLst/>
              <a:gdLst>
                <a:gd name="T0" fmla="*/ 2147483647 w 98"/>
                <a:gd name="T1" fmla="*/ 0 h 77"/>
                <a:gd name="T2" fmla="*/ 2147483647 w 98"/>
                <a:gd name="T3" fmla="*/ 2147483647 h 77"/>
                <a:gd name="T4" fmla="*/ 2147483647 w 98"/>
                <a:gd name="T5" fmla="*/ 2147483647 h 77"/>
                <a:gd name="T6" fmla="*/ 2147483647 w 98"/>
                <a:gd name="T7" fmla="*/ 2147483647 h 77"/>
                <a:gd name="T8" fmla="*/ 2147483647 w 98"/>
                <a:gd name="T9" fmla="*/ 2147483647 h 77"/>
                <a:gd name="T10" fmla="*/ 2147483647 w 98"/>
                <a:gd name="T11" fmla="*/ 2147483647 h 77"/>
                <a:gd name="T12" fmla="*/ 2147483647 w 98"/>
                <a:gd name="T13" fmla="*/ 2147483647 h 77"/>
                <a:gd name="T14" fmla="*/ 2147483647 w 98"/>
                <a:gd name="T15" fmla="*/ 2147483647 h 77"/>
                <a:gd name="T16" fmla="*/ 2147483647 w 98"/>
                <a:gd name="T17" fmla="*/ 2147483647 h 77"/>
                <a:gd name="T18" fmla="*/ 2147483647 w 98"/>
                <a:gd name="T19" fmla="*/ 2147483647 h 77"/>
                <a:gd name="T20" fmla="*/ 2147483647 w 98"/>
                <a:gd name="T21" fmla="*/ 2147483647 h 77"/>
                <a:gd name="T22" fmla="*/ 2147483647 w 98"/>
                <a:gd name="T23" fmla="*/ 2147483647 h 77"/>
                <a:gd name="T24" fmla="*/ 2147483647 w 98"/>
                <a:gd name="T25" fmla="*/ 2147483647 h 77"/>
                <a:gd name="T26" fmla="*/ 2147483647 w 98"/>
                <a:gd name="T27" fmla="*/ 2147483647 h 77"/>
                <a:gd name="T28" fmla="*/ 2147483647 w 98"/>
                <a:gd name="T29" fmla="*/ 2147483647 h 77"/>
                <a:gd name="T30" fmla="*/ 2147483647 w 98"/>
                <a:gd name="T31" fmla="*/ 2147483647 h 77"/>
                <a:gd name="T32" fmla="*/ 0 w 98"/>
                <a:gd name="T33" fmla="*/ 2147483647 h 77"/>
                <a:gd name="T34" fmla="*/ 2147483647 w 98"/>
                <a:gd name="T35" fmla="*/ 2147483647 h 77"/>
                <a:gd name="T36" fmla="*/ 2147483647 w 98"/>
                <a:gd name="T37" fmla="*/ 2147483647 h 77"/>
                <a:gd name="T38" fmla="*/ 2147483647 w 98"/>
                <a:gd name="T39" fmla="*/ 2147483647 h 77"/>
                <a:gd name="T40" fmla="*/ 2147483647 w 98"/>
                <a:gd name="T41" fmla="*/ 2147483647 h 77"/>
                <a:gd name="T42" fmla="*/ 2147483647 w 98"/>
                <a:gd name="T43" fmla="*/ 2147483647 h 77"/>
                <a:gd name="T44" fmla="*/ 2147483647 w 98"/>
                <a:gd name="T45" fmla="*/ 2147483647 h 77"/>
                <a:gd name="T46" fmla="*/ 2147483647 w 98"/>
                <a:gd name="T47" fmla="*/ 2147483647 h 77"/>
                <a:gd name="T48" fmla="*/ 2147483647 w 98"/>
                <a:gd name="T49" fmla="*/ 2147483647 h 77"/>
                <a:gd name="T50" fmla="*/ 2147483647 w 98"/>
                <a:gd name="T51" fmla="*/ 0 h 7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8"/>
                <a:gd name="T79" fmla="*/ 0 h 77"/>
                <a:gd name="T80" fmla="*/ 98 w 98"/>
                <a:gd name="T81" fmla="*/ 77 h 7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8" h="77">
                  <a:moveTo>
                    <a:pt x="96" y="0"/>
                  </a:moveTo>
                  <a:lnTo>
                    <a:pt x="98" y="30"/>
                  </a:lnTo>
                  <a:lnTo>
                    <a:pt x="98" y="43"/>
                  </a:lnTo>
                  <a:lnTo>
                    <a:pt x="98" y="47"/>
                  </a:lnTo>
                  <a:lnTo>
                    <a:pt x="94" y="51"/>
                  </a:lnTo>
                  <a:lnTo>
                    <a:pt x="90" y="57"/>
                  </a:lnTo>
                  <a:lnTo>
                    <a:pt x="79" y="66"/>
                  </a:lnTo>
                  <a:lnTo>
                    <a:pt x="71" y="70"/>
                  </a:lnTo>
                  <a:lnTo>
                    <a:pt x="62" y="75"/>
                  </a:lnTo>
                  <a:lnTo>
                    <a:pt x="51" y="77"/>
                  </a:lnTo>
                  <a:lnTo>
                    <a:pt x="40" y="77"/>
                  </a:lnTo>
                  <a:lnTo>
                    <a:pt x="32" y="77"/>
                  </a:lnTo>
                  <a:lnTo>
                    <a:pt x="25" y="77"/>
                  </a:lnTo>
                  <a:lnTo>
                    <a:pt x="21" y="75"/>
                  </a:lnTo>
                  <a:lnTo>
                    <a:pt x="17" y="72"/>
                  </a:lnTo>
                  <a:lnTo>
                    <a:pt x="4" y="53"/>
                  </a:lnTo>
                  <a:lnTo>
                    <a:pt x="0" y="49"/>
                  </a:lnTo>
                  <a:lnTo>
                    <a:pt x="6" y="40"/>
                  </a:lnTo>
                  <a:lnTo>
                    <a:pt x="13" y="38"/>
                  </a:lnTo>
                  <a:lnTo>
                    <a:pt x="32" y="38"/>
                  </a:lnTo>
                  <a:lnTo>
                    <a:pt x="51" y="38"/>
                  </a:lnTo>
                  <a:lnTo>
                    <a:pt x="71" y="34"/>
                  </a:lnTo>
                  <a:lnTo>
                    <a:pt x="81" y="25"/>
                  </a:lnTo>
                  <a:lnTo>
                    <a:pt x="90" y="17"/>
                  </a:lnTo>
                  <a:lnTo>
                    <a:pt x="96" y="8"/>
                  </a:lnTo>
                  <a:lnTo>
                    <a:pt x="96" y="0"/>
                  </a:lnTo>
                  <a:close/>
                </a:path>
              </a:pathLst>
            </a:custGeom>
            <a:solidFill>
              <a:srgbClr val="663300"/>
            </a:solidFill>
            <a:ln w="3175">
              <a:solidFill>
                <a:srgbClr val="000000"/>
              </a:solidFill>
              <a:round/>
              <a:headEnd/>
              <a:tailEnd/>
            </a:ln>
          </p:spPr>
          <p:txBody>
            <a:bodyPr/>
            <a:lstStyle/>
            <a:p>
              <a:endParaRPr lang="es-ES" dirty="0"/>
            </a:p>
          </p:txBody>
        </p:sp>
      </p:grpSp>
      <p:grpSp>
        <p:nvGrpSpPr>
          <p:cNvPr id="5" name="Group 54"/>
          <p:cNvGrpSpPr>
            <a:grpSpLocks/>
          </p:cNvGrpSpPr>
          <p:nvPr/>
        </p:nvGrpSpPr>
        <p:grpSpPr bwMode="auto">
          <a:xfrm>
            <a:off x="2617788" y="3789363"/>
            <a:ext cx="1458912" cy="660400"/>
            <a:chOff x="2617524" y="3789176"/>
            <a:chExt cx="1459484" cy="660366"/>
          </a:xfrm>
        </p:grpSpPr>
        <p:sp>
          <p:nvSpPr>
            <p:cNvPr id="7204" name="Freeform 20"/>
            <p:cNvSpPr>
              <a:spLocks/>
            </p:cNvSpPr>
            <p:nvPr/>
          </p:nvSpPr>
          <p:spPr bwMode="auto">
            <a:xfrm>
              <a:off x="2617524" y="3974299"/>
              <a:ext cx="1455235" cy="475243"/>
            </a:xfrm>
            <a:custGeom>
              <a:avLst/>
              <a:gdLst>
                <a:gd name="T0" fmla="*/ 2147483647 w 685"/>
                <a:gd name="T1" fmla="*/ 2147483647 h 404"/>
                <a:gd name="T2" fmla="*/ 2147483647 w 685"/>
                <a:gd name="T3" fmla="*/ 2147483647 h 404"/>
                <a:gd name="T4" fmla="*/ 2147483647 w 685"/>
                <a:gd name="T5" fmla="*/ 0 h 404"/>
                <a:gd name="T6" fmla="*/ 2147483647 w 685"/>
                <a:gd name="T7" fmla="*/ 2147483647 h 404"/>
                <a:gd name="T8" fmla="*/ 2147483647 w 685"/>
                <a:gd name="T9" fmla="*/ 2147483647 h 404"/>
                <a:gd name="T10" fmla="*/ 2147483647 w 685"/>
                <a:gd name="T11" fmla="*/ 2147483647 h 404"/>
                <a:gd name="T12" fmla="*/ 2147483647 w 685"/>
                <a:gd name="T13" fmla="*/ 2147483647 h 404"/>
                <a:gd name="T14" fmla="*/ 2147483647 w 685"/>
                <a:gd name="T15" fmla="*/ 2147483647 h 404"/>
                <a:gd name="T16" fmla="*/ 2147483647 w 685"/>
                <a:gd name="T17" fmla="*/ 2147483647 h 404"/>
                <a:gd name="T18" fmla="*/ 2147483647 w 685"/>
                <a:gd name="T19" fmla="*/ 2147483647 h 404"/>
                <a:gd name="T20" fmla="*/ 2147483647 w 685"/>
                <a:gd name="T21" fmla="*/ 2147483647 h 404"/>
                <a:gd name="T22" fmla="*/ 2147483647 w 685"/>
                <a:gd name="T23" fmla="*/ 2147483647 h 404"/>
                <a:gd name="T24" fmla="*/ 2147483647 w 685"/>
                <a:gd name="T25" fmla="*/ 2147483647 h 404"/>
                <a:gd name="T26" fmla="*/ 2147483647 w 685"/>
                <a:gd name="T27" fmla="*/ 2147483647 h 404"/>
                <a:gd name="T28" fmla="*/ 2147483647 w 685"/>
                <a:gd name="T29" fmla="*/ 2147483647 h 404"/>
                <a:gd name="T30" fmla="*/ 2147483647 w 685"/>
                <a:gd name="T31" fmla="*/ 2147483647 h 404"/>
                <a:gd name="T32" fmla="*/ 2147483647 w 685"/>
                <a:gd name="T33" fmla="*/ 2147483647 h 404"/>
                <a:gd name="T34" fmla="*/ 2147483647 w 685"/>
                <a:gd name="T35" fmla="*/ 2147483647 h 404"/>
                <a:gd name="T36" fmla="*/ 2147483647 w 685"/>
                <a:gd name="T37" fmla="*/ 2147483647 h 404"/>
                <a:gd name="T38" fmla="*/ 2147483647 w 685"/>
                <a:gd name="T39" fmla="*/ 2147483647 h 404"/>
                <a:gd name="T40" fmla="*/ 2147483647 w 685"/>
                <a:gd name="T41" fmla="*/ 2147483647 h 404"/>
                <a:gd name="T42" fmla="*/ 2147483647 w 685"/>
                <a:gd name="T43" fmla="*/ 2147483647 h 404"/>
                <a:gd name="T44" fmla="*/ 2147483647 w 685"/>
                <a:gd name="T45" fmla="*/ 2147483647 h 404"/>
                <a:gd name="T46" fmla="*/ 2147483647 w 685"/>
                <a:gd name="T47" fmla="*/ 2147483647 h 404"/>
                <a:gd name="T48" fmla="*/ 2147483647 w 685"/>
                <a:gd name="T49" fmla="*/ 2147483647 h 404"/>
                <a:gd name="T50" fmla="*/ 2147483647 w 685"/>
                <a:gd name="T51" fmla="*/ 2147483647 h 404"/>
                <a:gd name="T52" fmla="*/ 2147483647 w 685"/>
                <a:gd name="T53" fmla="*/ 2147483647 h 404"/>
                <a:gd name="T54" fmla="*/ 2147483647 w 685"/>
                <a:gd name="T55" fmla="*/ 2147483647 h 404"/>
                <a:gd name="T56" fmla="*/ 2147483647 w 685"/>
                <a:gd name="T57" fmla="*/ 2147483647 h 404"/>
                <a:gd name="T58" fmla="*/ 2147483647 w 685"/>
                <a:gd name="T59" fmla="*/ 2147483647 h 404"/>
                <a:gd name="T60" fmla="*/ 2147483647 w 685"/>
                <a:gd name="T61" fmla="*/ 2147483647 h 404"/>
                <a:gd name="T62" fmla="*/ 2147483647 w 685"/>
                <a:gd name="T63" fmla="*/ 2147483647 h 404"/>
                <a:gd name="T64" fmla="*/ 2147483647 w 685"/>
                <a:gd name="T65" fmla="*/ 2147483647 h 404"/>
                <a:gd name="T66" fmla="*/ 2147483647 w 685"/>
                <a:gd name="T67" fmla="*/ 2147483647 h 404"/>
                <a:gd name="T68" fmla="*/ 2147483647 w 685"/>
                <a:gd name="T69" fmla="*/ 2147483647 h 404"/>
                <a:gd name="T70" fmla="*/ 2147483647 w 685"/>
                <a:gd name="T71" fmla="*/ 2147483647 h 404"/>
                <a:gd name="T72" fmla="*/ 2147483647 w 685"/>
                <a:gd name="T73" fmla="*/ 2147483647 h 404"/>
                <a:gd name="T74" fmla="*/ 2147483647 w 685"/>
                <a:gd name="T75" fmla="*/ 2147483647 h 404"/>
                <a:gd name="T76" fmla="*/ 2147483647 w 685"/>
                <a:gd name="T77" fmla="*/ 2147483647 h 404"/>
                <a:gd name="T78" fmla="*/ 2147483647 w 685"/>
                <a:gd name="T79" fmla="*/ 2147483647 h 404"/>
                <a:gd name="T80" fmla="*/ 2147483647 w 685"/>
                <a:gd name="T81" fmla="*/ 2147483647 h 404"/>
                <a:gd name="T82" fmla="*/ 2147483647 w 685"/>
                <a:gd name="T83" fmla="*/ 2147483647 h 404"/>
                <a:gd name="T84" fmla="*/ 0 w 685"/>
                <a:gd name="T85" fmla="*/ 2147483647 h 404"/>
                <a:gd name="T86" fmla="*/ 2147483647 w 685"/>
                <a:gd name="T87" fmla="*/ 2147483647 h 40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85"/>
                <a:gd name="T133" fmla="*/ 0 h 404"/>
                <a:gd name="T134" fmla="*/ 685 w 685"/>
                <a:gd name="T135" fmla="*/ 404 h 40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85" h="404">
                  <a:moveTo>
                    <a:pt x="202" y="75"/>
                  </a:moveTo>
                  <a:lnTo>
                    <a:pt x="335" y="30"/>
                  </a:lnTo>
                  <a:lnTo>
                    <a:pt x="425" y="0"/>
                  </a:lnTo>
                  <a:lnTo>
                    <a:pt x="472" y="47"/>
                  </a:lnTo>
                  <a:lnTo>
                    <a:pt x="500" y="73"/>
                  </a:lnTo>
                  <a:lnTo>
                    <a:pt x="515" y="88"/>
                  </a:lnTo>
                  <a:lnTo>
                    <a:pt x="533" y="92"/>
                  </a:lnTo>
                  <a:lnTo>
                    <a:pt x="548" y="94"/>
                  </a:lnTo>
                  <a:lnTo>
                    <a:pt x="563" y="88"/>
                  </a:lnTo>
                  <a:lnTo>
                    <a:pt x="578" y="73"/>
                  </a:lnTo>
                  <a:lnTo>
                    <a:pt x="612" y="66"/>
                  </a:lnTo>
                  <a:lnTo>
                    <a:pt x="644" y="69"/>
                  </a:lnTo>
                  <a:lnTo>
                    <a:pt x="672" y="81"/>
                  </a:lnTo>
                  <a:lnTo>
                    <a:pt x="685" y="103"/>
                  </a:lnTo>
                  <a:lnTo>
                    <a:pt x="683" y="118"/>
                  </a:lnTo>
                  <a:lnTo>
                    <a:pt x="666" y="139"/>
                  </a:lnTo>
                  <a:lnTo>
                    <a:pt x="638" y="148"/>
                  </a:lnTo>
                  <a:lnTo>
                    <a:pt x="616" y="148"/>
                  </a:lnTo>
                  <a:lnTo>
                    <a:pt x="595" y="154"/>
                  </a:lnTo>
                  <a:lnTo>
                    <a:pt x="593" y="165"/>
                  </a:lnTo>
                  <a:lnTo>
                    <a:pt x="601" y="184"/>
                  </a:lnTo>
                  <a:lnTo>
                    <a:pt x="655" y="233"/>
                  </a:lnTo>
                  <a:lnTo>
                    <a:pt x="674" y="252"/>
                  </a:lnTo>
                  <a:lnTo>
                    <a:pt x="636" y="267"/>
                  </a:lnTo>
                  <a:lnTo>
                    <a:pt x="578" y="287"/>
                  </a:lnTo>
                  <a:lnTo>
                    <a:pt x="526" y="306"/>
                  </a:lnTo>
                  <a:lnTo>
                    <a:pt x="507" y="310"/>
                  </a:lnTo>
                  <a:lnTo>
                    <a:pt x="483" y="299"/>
                  </a:lnTo>
                  <a:lnTo>
                    <a:pt x="483" y="280"/>
                  </a:lnTo>
                  <a:lnTo>
                    <a:pt x="457" y="259"/>
                  </a:lnTo>
                  <a:lnTo>
                    <a:pt x="427" y="252"/>
                  </a:lnTo>
                  <a:lnTo>
                    <a:pt x="397" y="255"/>
                  </a:lnTo>
                  <a:lnTo>
                    <a:pt x="369" y="267"/>
                  </a:lnTo>
                  <a:lnTo>
                    <a:pt x="354" y="282"/>
                  </a:lnTo>
                  <a:lnTo>
                    <a:pt x="361" y="312"/>
                  </a:lnTo>
                  <a:lnTo>
                    <a:pt x="385" y="325"/>
                  </a:lnTo>
                  <a:lnTo>
                    <a:pt x="404" y="338"/>
                  </a:lnTo>
                  <a:lnTo>
                    <a:pt x="408" y="342"/>
                  </a:lnTo>
                  <a:lnTo>
                    <a:pt x="382" y="353"/>
                  </a:lnTo>
                  <a:lnTo>
                    <a:pt x="249" y="404"/>
                  </a:lnTo>
                  <a:lnTo>
                    <a:pt x="125" y="276"/>
                  </a:lnTo>
                  <a:lnTo>
                    <a:pt x="69" y="218"/>
                  </a:lnTo>
                  <a:lnTo>
                    <a:pt x="0" y="150"/>
                  </a:lnTo>
                  <a:lnTo>
                    <a:pt x="202" y="75"/>
                  </a:lnTo>
                  <a:close/>
                </a:path>
              </a:pathLst>
            </a:custGeom>
            <a:solidFill>
              <a:srgbClr val="663300"/>
            </a:solidFill>
            <a:ln w="9525">
              <a:noFill/>
              <a:round/>
              <a:headEnd/>
              <a:tailEnd/>
            </a:ln>
          </p:spPr>
          <p:txBody>
            <a:bodyPr/>
            <a:lstStyle/>
            <a:p>
              <a:endParaRPr lang="es-ES" dirty="0"/>
            </a:p>
          </p:txBody>
        </p:sp>
        <p:sp>
          <p:nvSpPr>
            <p:cNvPr id="7205" name="Freeform 21"/>
            <p:cNvSpPr>
              <a:spLocks/>
            </p:cNvSpPr>
            <p:nvPr/>
          </p:nvSpPr>
          <p:spPr bwMode="auto">
            <a:xfrm>
              <a:off x="2623898" y="3964629"/>
              <a:ext cx="864643" cy="338472"/>
            </a:xfrm>
            <a:custGeom>
              <a:avLst/>
              <a:gdLst>
                <a:gd name="T0" fmla="*/ 0 w 407"/>
                <a:gd name="T1" fmla="*/ 0 h 288"/>
                <a:gd name="T2" fmla="*/ 2147483647 w 407"/>
                <a:gd name="T3" fmla="*/ 2147483647 h 288"/>
                <a:gd name="T4" fmla="*/ 2147483647 w 407"/>
                <a:gd name="T5" fmla="*/ 2147483647 h 288"/>
                <a:gd name="T6" fmla="*/ 2147483647 w 407"/>
                <a:gd name="T7" fmla="*/ 2147483647 h 288"/>
                <a:gd name="T8" fmla="*/ 2147483647 w 407"/>
                <a:gd name="T9" fmla="*/ 2147483647 h 288"/>
                <a:gd name="T10" fmla="*/ 2147483647 w 407"/>
                <a:gd name="T11" fmla="*/ 2147483647 h 288"/>
                <a:gd name="T12" fmla="*/ 0 w 407"/>
                <a:gd name="T13" fmla="*/ 0 h 288"/>
                <a:gd name="T14" fmla="*/ 0 60000 65536"/>
                <a:gd name="T15" fmla="*/ 0 60000 65536"/>
                <a:gd name="T16" fmla="*/ 0 60000 65536"/>
                <a:gd name="T17" fmla="*/ 0 60000 65536"/>
                <a:gd name="T18" fmla="*/ 0 60000 65536"/>
                <a:gd name="T19" fmla="*/ 0 60000 65536"/>
                <a:gd name="T20" fmla="*/ 0 60000 65536"/>
                <a:gd name="T21" fmla="*/ 0 w 407"/>
                <a:gd name="T22" fmla="*/ 0 h 288"/>
                <a:gd name="T23" fmla="*/ 407 w 407"/>
                <a:gd name="T24" fmla="*/ 288 h 2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7" h="288">
                  <a:moveTo>
                    <a:pt x="0" y="0"/>
                  </a:moveTo>
                  <a:lnTo>
                    <a:pt x="2" y="34"/>
                  </a:lnTo>
                  <a:lnTo>
                    <a:pt x="242" y="288"/>
                  </a:lnTo>
                  <a:lnTo>
                    <a:pt x="407" y="231"/>
                  </a:lnTo>
                  <a:lnTo>
                    <a:pt x="407" y="183"/>
                  </a:lnTo>
                  <a:lnTo>
                    <a:pt x="246" y="243"/>
                  </a:lnTo>
                  <a:lnTo>
                    <a:pt x="0" y="0"/>
                  </a:lnTo>
                  <a:close/>
                </a:path>
              </a:pathLst>
            </a:custGeom>
            <a:solidFill>
              <a:srgbClr val="663300"/>
            </a:solidFill>
            <a:ln w="3175">
              <a:solidFill>
                <a:srgbClr val="000000"/>
              </a:solidFill>
              <a:round/>
              <a:headEnd/>
              <a:tailEnd/>
            </a:ln>
          </p:spPr>
          <p:txBody>
            <a:bodyPr/>
            <a:lstStyle/>
            <a:p>
              <a:endParaRPr lang="es-ES" dirty="0"/>
            </a:p>
          </p:txBody>
        </p:sp>
        <p:sp>
          <p:nvSpPr>
            <p:cNvPr id="7206" name="Freeform 22"/>
            <p:cNvSpPr>
              <a:spLocks/>
            </p:cNvSpPr>
            <p:nvPr/>
          </p:nvSpPr>
          <p:spPr bwMode="auto">
            <a:xfrm>
              <a:off x="3365324" y="4073769"/>
              <a:ext cx="684067" cy="118811"/>
            </a:xfrm>
            <a:custGeom>
              <a:avLst/>
              <a:gdLst>
                <a:gd name="T0" fmla="*/ 2147483647 w 322"/>
                <a:gd name="T1" fmla="*/ 2147483647 h 102"/>
                <a:gd name="T2" fmla="*/ 2147483647 w 322"/>
                <a:gd name="T3" fmla="*/ 2147483647 h 102"/>
                <a:gd name="T4" fmla="*/ 2147483647 w 322"/>
                <a:gd name="T5" fmla="*/ 2147483647 h 102"/>
                <a:gd name="T6" fmla="*/ 2147483647 w 322"/>
                <a:gd name="T7" fmla="*/ 2147483647 h 102"/>
                <a:gd name="T8" fmla="*/ 2147483647 w 322"/>
                <a:gd name="T9" fmla="*/ 2147483647 h 102"/>
                <a:gd name="T10" fmla="*/ 2147483647 w 322"/>
                <a:gd name="T11" fmla="*/ 2147483647 h 102"/>
                <a:gd name="T12" fmla="*/ 2147483647 w 322"/>
                <a:gd name="T13" fmla="*/ 2147483647 h 102"/>
                <a:gd name="T14" fmla="*/ 2147483647 w 322"/>
                <a:gd name="T15" fmla="*/ 2147483647 h 102"/>
                <a:gd name="T16" fmla="*/ 2147483647 w 322"/>
                <a:gd name="T17" fmla="*/ 2147483647 h 102"/>
                <a:gd name="T18" fmla="*/ 2147483647 w 322"/>
                <a:gd name="T19" fmla="*/ 2147483647 h 102"/>
                <a:gd name="T20" fmla="*/ 2147483647 w 322"/>
                <a:gd name="T21" fmla="*/ 2147483647 h 102"/>
                <a:gd name="T22" fmla="*/ 2147483647 w 322"/>
                <a:gd name="T23" fmla="*/ 2147483647 h 102"/>
                <a:gd name="T24" fmla="*/ 2147483647 w 322"/>
                <a:gd name="T25" fmla="*/ 2147483647 h 102"/>
                <a:gd name="T26" fmla="*/ 2147483647 w 322"/>
                <a:gd name="T27" fmla="*/ 2147483647 h 102"/>
                <a:gd name="T28" fmla="*/ 2147483647 w 322"/>
                <a:gd name="T29" fmla="*/ 2147483647 h 102"/>
                <a:gd name="T30" fmla="*/ 2147483647 w 322"/>
                <a:gd name="T31" fmla="*/ 2147483647 h 102"/>
                <a:gd name="T32" fmla="*/ 2147483647 w 322"/>
                <a:gd name="T33" fmla="*/ 2147483647 h 102"/>
                <a:gd name="T34" fmla="*/ 2147483647 w 322"/>
                <a:gd name="T35" fmla="*/ 2147483647 h 102"/>
                <a:gd name="T36" fmla="*/ 2147483647 w 322"/>
                <a:gd name="T37" fmla="*/ 2147483647 h 102"/>
                <a:gd name="T38" fmla="*/ 2147483647 w 322"/>
                <a:gd name="T39" fmla="*/ 2147483647 h 102"/>
                <a:gd name="T40" fmla="*/ 2147483647 w 322"/>
                <a:gd name="T41" fmla="*/ 2147483647 h 102"/>
                <a:gd name="T42" fmla="*/ 2147483647 w 322"/>
                <a:gd name="T43" fmla="*/ 2147483647 h 102"/>
                <a:gd name="T44" fmla="*/ 2147483647 w 322"/>
                <a:gd name="T45" fmla="*/ 2147483647 h 102"/>
                <a:gd name="T46" fmla="*/ 2147483647 w 322"/>
                <a:gd name="T47" fmla="*/ 2147483647 h 102"/>
                <a:gd name="T48" fmla="*/ 2147483647 w 322"/>
                <a:gd name="T49" fmla="*/ 2147483647 h 102"/>
                <a:gd name="T50" fmla="*/ 2147483647 w 322"/>
                <a:gd name="T51" fmla="*/ 2147483647 h 102"/>
                <a:gd name="T52" fmla="*/ 2147483647 w 322"/>
                <a:gd name="T53" fmla="*/ 2147483647 h 102"/>
                <a:gd name="T54" fmla="*/ 2147483647 w 322"/>
                <a:gd name="T55" fmla="*/ 2147483647 h 102"/>
                <a:gd name="T56" fmla="*/ 2147483647 w 322"/>
                <a:gd name="T57" fmla="*/ 2147483647 h 102"/>
                <a:gd name="T58" fmla="*/ 2147483647 w 322"/>
                <a:gd name="T59" fmla="*/ 2147483647 h 102"/>
                <a:gd name="T60" fmla="*/ 2147483647 w 322"/>
                <a:gd name="T61" fmla="*/ 0 h 102"/>
                <a:gd name="T62" fmla="*/ 2147483647 w 322"/>
                <a:gd name="T63" fmla="*/ 2147483647 h 102"/>
                <a:gd name="T64" fmla="*/ 2147483647 w 322"/>
                <a:gd name="T65" fmla="*/ 2147483647 h 102"/>
                <a:gd name="T66" fmla="*/ 2147483647 w 322"/>
                <a:gd name="T67" fmla="*/ 2147483647 h 102"/>
                <a:gd name="T68" fmla="*/ 2147483647 w 322"/>
                <a:gd name="T69" fmla="*/ 2147483647 h 102"/>
                <a:gd name="T70" fmla="*/ 0 w 322"/>
                <a:gd name="T71" fmla="*/ 2147483647 h 102"/>
                <a:gd name="T72" fmla="*/ 2147483647 w 322"/>
                <a:gd name="T73" fmla="*/ 2147483647 h 102"/>
                <a:gd name="T74" fmla="*/ 2147483647 w 322"/>
                <a:gd name="T75" fmla="*/ 2147483647 h 102"/>
                <a:gd name="T76" fmla="*/ 2147483647 w 322"/>
                <a:gd name="T77" fmla="*/ 2147483647 h 1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22"/>
                <a:gd name="T118" fmla="*/ 0 h 102"/>
                <a:gd name="T119" fmla="*/ 322 w 322"/>
                <a:gd name="T120" fmla="*/ 102 h 10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22" h="102">
                  <a:moveTo>
                    <a:pt x="13" y="64"/>
                  </a:moveTo>
                  <a:lnTo>
                    <a:pt x="26" y="51"/>
                  </a:lnTo>
                  <a:lnTo>
                    <a:pt x="41" y="47"/>
                  </a:lnTo>
                  <a:lnTo>
                    <a:pt x="69" y="42"/>
                  </a:lnTo>
                  <a:lnTo>
                    <a:pt x="86" y="47"/>
                  </a:lnTo>
                  <a:lnTo>
                    <a:pt x="103" y="53"/>
                  </a:lnTo>
                  <a:lnTo>
                    <a:pt x="118" y="62"/>
                  </a:lnTo>
                  <a:lnTo>
                    <a:pt x="125" y="66"/>
                  </a:lnTo>
                  <a:lnTo>
                    <a:pt x="127" y="77"/>
                  </a:lnTo>
                  <a:lnTo>
                    <a:pt x="127" y="87"/>
                  </a:lnTo>
                  <a:lnTo>
                    <a:pt x="131" y="91"/>
                  </a:lnTo>
                  <a:lnTo>
                    <a:pt x="138" y="98"/>
                  </a:lnTo>
                  <a:lnTo>
                    <a:pt x="151" y="102"/>
                  </a:lnTo>
                  <a:lnTo>
                    <a:pt x="161" y="102"/>
                  </a:lnTo>
                  <a:lnTo>
                    <a:pt x="174" y="98"/>
                  </a:lnTo>
                  <a:lnTo>
                    <a:pt x="239" y="77"/>
                  </a:lnTo>
                  <a:lnTo>
                    <a:pt x="299" y="57"/>
                  </a:lnTo>
                  <a:lnTo>
                    <a:pt x="322" y="44"/>
                  </a:lnTo>
                  <a:lnTo>
                    <a:pt x="322" y="4"/>
                  </a:lnTo>
                  <a:lnTo>
                    <a:pt x="303" y="10"/>
                  </a:lnTo>
                  <a:lnTo>
                    <a:pt x="243" y="32"/>
                  </a:lnTo>
                  <a:lnTo>
                    <a:pt x="198" y="47"/>
                  </a:lnTo>
                  <a:lnTo>
                    <a:pt x="161" y="57"/>
                  </a:lnTo>
                  <a:lnTo>
                    <a:pt x="146" y="57"/>
                  </a:lnTo>
                  <a:lnTo>
                    <a:pt x="129" y="49"/>
                  </a:lnTo>
                  <a:lnTo>
                    <a:pt x="131" y="36"/>
                  </a:lnTo>
                  <a:lnTo>
                    <a:pt x="131" y="27"/>
                  </a:lnTo>
                  <a:lnTo>
                    <a:pt x="123" y="21"/>
                  </a:lnTo>
                  <a:lnTo>
                    <a:pt x="112" y="12"/>
                  </a:lnTo>
                  <a:lnTo>
                    <a:pt x="101" y="6"/>
                  </a:lnTo>
                  <a:lnTo>
                    <a:pt x="73" y="0"/>
                  </a:lnTo>
                  <a:lnTo>
                    <a:pt x="52" y="4"/>
                  </a:lnTo>
                  <a:lnTo>
                    <a:pt x="30" y="10"/>
                  </a:lnTo>
                  <a:lnTo>
                    <a:pt x="13" y="19"/>
                  </a:lnTo>
                  <a:lnTo>
                    <a:pt x="2" y="29"/>
                  </a:lnTo>
                  <a:lnTo>
                    <a:pt x="0" y="40"/>
                  </a:lnTo>
                  <a:lnTo>
                    <a:pt x="2" y="49"/>
                  </a:lnTo>
                  <a:lnTo>
                    <a:pt x="7" y="57"/>
                  </a:lnTo>
                  <a:lnTo>
                    <a:pt x="13" y="64"/>
                  </a:lnTo>
                  <a:close/>
                </a:path>
              </a:pathLst>
            </a:custGeom>
            <a:solidFill>
              <a:srgbClr val="663300"/>
            </a:solidFill>
            <a:ln w="3175">
              <a:solidFill>
                <a:srgbClr val="000000"/>
              </a:solidFill>
              <a:round/>
              <a:headEnd/>
              <a:tailEnd/>
            </a:ln>
          </p:spPr>
          <p:txBody>
            <a:bodyPr/>
            <a:lstStyle/>
            <a:p>
              <a:endParaRPr lang="es-ES" dirty="0"/>
            </a:p>
          </p:txBody>
        </p:sp>
        <p:sp>
          <p:nvSpPr>
            <p:cNvPr id="7207" name="Freeform 23"/>
            <p:cNvSpPr>
              <a:spLocks/>
            </p:cNvSpPr>
            <p:nvPr/>
          </p:nvSpPr>
          <p:spPr bwMode="auto">
            <a:xfrm>
              <a:off x="3862441" y="3906605"/>
              <a:ext cx="214567" cy="82891"/>
            </a:xfrm>
            <a:custGeom>
              <a:avLst/>
              <a:gdLst>
                <a:gd name="T0" fmla="*/ 2147483647 w 101"/>
                <a:gd name="T1" fmla="*/ 0 h 71"/>
                <a:gd name="T2" fmla="*/ 2147483647 w 101"/>
                <a:gd name="T3" fmla="*/ 2147483647 h 71"/>
                <a:gd name="T4" fmla="*/ 2147483647 w 101"/>
                <a:gd name="T5" fmla="*/ 2147483647 h 71"/>
                <a:gd name="T6" fmla="*/ 2147483647 w 101"/>
                <a:gd name="T7" fmla="*/ 2147483647 h 71"/>
                <a:gd name="T8" fmla="*/ 2147483647 w 101"/>
                <a:gd name="T9" fmla="*/ 2147483647 h 71"/>
                <a:gd name="T10" fmla="*/ 2147483647 w 101"/>
                <a:gd name="T11" fmla="*/ 2147483647 h 71"/>
                <a:gd name="T12" fmla="*/ 2147483647 w 101"/>
                <a:gd name="T13" fmla="*/ 2147483647 h 71"/>
                <a:gd name="T14" fmla="*/ 2147483647 w 101"/>
                <a:gd name="T15" fmla="*/ 2147483647 h 71"/>
                <a:gd name="T16" fmla="*/ 2147483647 w 101"/>
                <a:gd name="T17" fmla="*/ 2147483647 h 71"/>
                <a:gd name="T18" fmla="*/ 2147483647 w 101"/>
                <a:gd name="T19" fmla="*/ 2147483647 h 71"/>
                <a:gd name="T20" fmla="*/ 2147483647 w 101"/>
                <a:gd name="T21" fmla="*/ 2147483647 h 71"/>
                <a:gd name="T22" fmla="*/ 2147483647 w 101"/>
                <a:gd name="T23" fmla="*/ 2147483647 h 71"/>
                <a:gd name="T24" fmla="*/ 2147483647 w 101"/>
                <a:gd name="T25" fmla="*/ 2147483647 h 71"/>
                <a:gd name="T26" fmla="*/ 2147483647 w 101"/>
                <a:gd name="T27" fmla="*/ 2147483647 h 71"/>
                <a:gd name="T28" fmla="*/ 2147483647 w 101"/>
                <a:gd name="T29" fmla="*/ 2147483647 h 71"/>
                <a:gd name="T30" fmla="*/ 0 w 101"/>
                <a:gd name="T31" fmla="*/ 2147483647 h 71"/>
                <a:gd name="T32" fmla="*/ 2147483647 w 101"/>
                <a:gd name="T33" fmla="*/ 2147483647 h 71"/>
                <a:gd name="T34" fmla="*/ 2147483647 w 101"/>
                <a:gd name="T35" fmla="*/ 2147483647 h 71"/>
                <a:gd name="T36" fmla="*/ 2147483647 w 101"/>
                <a:gd name="T37" fmla="*/ 2147483647 h 71"/>
                <a:gd name="T38" fmla="*/ 2147483647 w 101"/>
                <a:gd name="T39" fmla="*/ 2147483647 h 71"/>
                <a:gd name="T40" fmla="*/ 2147483647 w 101"/>
                <a:gd name="T41" fmla="*/ 2147483647 h 71"/>
                <a:gd name="T42" fmla="*/ 2147483647 w 101"/>
                <a:gd name="T43" fmla="*/ 2147483647 h 71"/>
                <a:gd name="T44" fmla="*/ 2147483647 w 101"/>
                <a:gd name="T45" fmla="*/ 2147483647 h 71"/>
                <a:gd name="T46" fmla="*/ 2147483647 w 101"/>
                <a:gd name="T47" fmla="*/ 2147483647 h 71"/>
                <a:gd name="T48" fmla="*/ 2147483647 w 101"/>
                <a:gd name="T49" fmla="*/ 2147483647 h 71"/>
                <a:gd name="T50" fmla="*/ 2147483647 w 101"/>
                <a:gd name="T51" fmla="*/ 0 h 7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1"/>
                <a:gd name="T79" fmla="*/ 0 h 71"/>
                <a:gd name="T80" fmla="*/ 101 w 101"/>
                <a:gd name="T81" fmla="*/ 71 h 7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1" h="71">
                  <a:moveTo>
                    <a:pt x="99" y="0"/>
                  </a:moveTo>
                  <a:lnTo>
                    <a:pt x="101" y="24"/>
                  </a:lnTo>
                  <a:lnTo>
                    <a:pt x="101" y="41"/>
                  </a:lnTo>
                  <a:lnTo>
                    <a:pt x="97" y="50"/>
                  </a:lnTo>
                  <a:lnTo>
                    <a:pt x="93" y="54"/>
                  </a:lnTo>
                  <a:lnTo>
                    <a:pt x="88" y="60"/>
                  </a:lnTo>
                  <a:lnTo>
                    <a:pt x="80" y="65"/>
                  </a:lnTo>
                  <a:lnTo>
                    <a:pt x="69" y="69"/>
                  </a:lnTo>
                  <a:lnTo>
                    <a:pt x="62" y="71"/>
                  </a:lnTo>
                  <a:lnTo>
                    <a:pt x="50" y="71"/>
                  </a:lnTo>
                  <a:lnTo>
                    <a:pt x="39" y="71"/>
                  </a:lnTo>
                  <a:lnTo>
                    <a:pt x="32" y="71"/>
                  </a:lnTo>
                  <a:lnTo>
                    <a:pt x="24" y="71"/>
                  </a:lnTo>
                  <a:lnTo>
                    <a:pt x="17" y="71"/>
                  </a:lnTo>
                  <a:lnTo>
                    <a:pt x="13" y="71"/>
                  </a:lnTo>
                  <a:lnTo>
                    <a:pt x="0" y="58"/>
                  </a:lnTo>
                  <a:lnTo>
                    <a:pt x="2" y="45"/>
                  </a:lnTo>
                  <a:lnTo>
                    <a:pt x="9" y="43"/>
                  </a:lnTo>
                  <a:lnTo>
                    <a:pt x="13" y="39"/>
                  </a:lnTo>
                  <a:lnTo>
                    <a:pt x="35" y="39"/>
                  </a:lnTo>
                  <a:lnTo>
                    <a:pt x="52" y="39"/>
                  </a:lnTo>
                  <a:lnTo>
                    <a:pt x="69" y="35"/>
                  </a:lnTo>
                  <a:lnTo>
                    <a:pt x="80" y="26"/>
                  </a:lnTo>
                  <a:lnTo>
                    <a:pt x="88" y="18"/>
                  </a:lnTo>
                  <a:lnTo>
                    <a:pt x="95" y="9"/>
                  </a:lnTo>
                  <a:lnTo>
                    <a:pt x="99" y="0"/>
                  </a:lnTo>
                  <a:close/>
                </a:path>
              </a:pathLst>
            </a:custGeom>
            <a:solidFill>
              <a:srgbClr val="663300"/>
            </a:solidFill>
            <a:ln w="3175">
              <a:solidFill>
                <a:srgbClr val="000000"/>
              </a:solidFill>
              <a:round/>
              <a:headEnd/>
              <a:tailEnd/>
            </a:ln>
          </p:spPr>
          <p:txBody>
            <a:bodyPr/>
            <a:lstStyle/>
            <a:p>
              <a:endParaRPr lang="es-ES" dirty="0"/>
            </a:p>
          </p:txBody>
        </p:sp>
        <p:sp>
          <p:nvSpPr>
            <p:cNvPr id="7208" name="Freeform 24"/>
            <p:cNvSpPr>
              <a:spLocks/>
            </p:cNvSpPr>
            <p:nvPr/>
          </p:nvSpPr>
          <p:spPr bwMode="auto">
            <a:xfrm>
              <a:off x="2617524" y="3789176"/>
              <a:ext cx="1455235" cy="466954"/>
            </a:xfrm>
            <a:custGeom>
              <a:avLst/>
              <a:gdLst>
                <a:gd name="T0" fmla="*/ 2147483647 w 685"/>
                <a:gd name="T1" fmla="*/ 2147483647 h 398"/>
                <a:gd name="T2" fmla="*/ 2147483647 w 685"/>
                <a:gd name="T3" fmla="*/ 2147483647 h 398"/>
                <a:gd name="T4" fmla="*/ 2147483647 w 685"/>
                <a:gd name="T5" fmla="*/ 0 h 398"/>
                <a:gd name="T6" fmla="*/ 2147483647 w 685"/>
                <a:gd name="T7" fmla="*/ 2147483647 h 398"/>
                <a:gd name="T8" fmla="*/ 2147483647 w 685"/>
                <a:gd name="T9" fmla="*/ 2147483647 h 398"/>
                <a:gd name="T10" fmla="*/ 2147483647 w 685"/>
                <a:gd name="T11" fmla="*/ 2147483647 h 398"/>
                <a:gd name="T12" fmla="*/ 2147483647 w 685"/>
                <a:gd name="T13" fmla="*/ 2147483647 h 398"/>
                <a:gd name="T14" fmla="*/ 2147483647 w 685"/>
                <a:gd name="T15" fmla="*/ 2147483647 h 398"/>
                <a:gd name="T16" fmla="*/ 2147483647 w 685"/>
                <a:gd name="T17" fmla="*/ 2147483647 h 398"/>
                <a:gd name="T18" fmla="*/ 2147483647 w 685"/>
                <a:gd name="T19" fmla="*/ 2147483647 h 398"/>
                <a:gd name="T20" fmla="*/ 2147483647 w 685"/>
                <a:gd name="T21" fmla="*/ 2147483647 h 398"/>
                <a:gd name="T22" fmla="*/ 2147483647 w 685"/>
                <a:gd name="T23" fmla="*/ 2147483647 h 398"/>
                <a:gd name="T24" fmla="*/ 2147483647 w 685"/>
                <a:gd name="T25" fmla="*/ 2147483647 h 398"/>
                <a:gd name="T26" fmla="*/ 2147483647 w 685"/>
                <a:gd name="T27" fmla="*/ 2147483647 h 398"/>
                <a:gd name="T28" fmla="*/ 2147483647 w 685"/>
                <a:gd name="T29" fmla="*/ 2147483647 h 398"/>
                <a:gd name="T30" fmla="*/ 2147483647 w 685"/>
                <a:gd name="T31" fmla="*/ 2147483647 h 398"/>
                <a:gd name="T32" fmla="*/ 2147483647 w 685"/>
                <a:gd name="T33" fmla="*/ 2147483647 h 398"/>
                <a:gd name="T34" fmla="*/ 2147483647 w 685"/>
                <a:gd name="T35" fmla="*/ 2147483647 h 398"/>
                <a:gd name="T36" fmla="*/ 2147483647 w 685"/>
                <a:gd name="T37" fmla="*/ 2147483647 h 398"/>
                <a:gd name="T38" fmla="*/ 2147483647 w 685"/>
                <a:gd name="T39" fmla="*/ 2147483647 h 398"/>
                <a:gd name="T40" fmla="*/ 2147483647 w 685"/>
                <a:gd name="T41" fmla="*/ 2147483647 h 398"/>
                <a:gd name="T42" fmla="*/ 2147483647 w 685"/>
                <a:gd name="T43" fmla="*/ 2147483647 h 398"/>
                <a:gd name="T44" fmla="*/ 2147483647 w 685"/>
                <a:gd name="T45" fmla="*/ 2147483647 h 398"/>
                <a:gd name="T46" fmla="*/ 2147483647 w 685"/>
                <a:gd name="T47" fmla="*/ 2147483647 h 398"/>
                <a:gd name="T48" fmla="*/ 2147483647 w 685"/>
                <a:gd name="T49" fmla="*/ 2147483647 h 398"/>
                <a:gd name="T50" fmla="*/ 2147483647 w 685"/>
                <a:gd name="T51" fmla="*/ 2147483647 h 398"/>
                <a:gd name="T52" fmla="*/ 2147483647 w 685"/>
                <a:gd name="T53" fmla="*/ 2147483647 h 398"/>
                <a:gd name="T54" fmla="*/ 2147483647 w 685"/>
                <a:gd name="T55" fmla="*/ 2147483647 h 398"/>
                <a:gd name="T56" fmla="*/ 2147483647 w 685"/>
                <a:gd name="T57" fmla="*/ 2147483647 h 398"/>
                <a:gd name="T58" fmla="*/ 2147483647 w 685"/>
                <a:gd name="T59" fmla="*/ 2147483647 h 398"/>
                <a:gd name="T60" fmla="*/ 2147483647 w 685"/>
                <a:gd name="T61" fmla="*/ 2147483647 h 398"/>
                <a:gd name="T62" fmla="*/ 2147483647 w 685"/>
                <a:gd name="T63" fmla="*/ 2147483647 h 398"/>
                <a:gd name="T64" fmla="*/ 2147483647 w 685"/>
                <a:gd name="T65" fmla="*/ 2147483647 h 398"/>
                <a:gd name="T66" fmla="*/ 2147483647 w 685"/>
                <a:gd name="T67" fmla="*/ 2147483647 h 398"/>
                <a:gd name="T68" fmla="*/ 2147483647 w 685"/>
                <a:gd name="T69" fmla="*/ 2147483647 h 398"/>
                <a:gd name="T70" fmla="*/ 2147483647 w 685"/>
                <a:gd name="T71" fmla="*/ 2147483647 h 398"/>
                <a:gd name="T72" fmla="*/ 2147483647 w 685"/>
                <a:gd name="T73" fmla="*/ 2147483647 h 398"/>
                <a:gd name="T74" fmla="*/ 2147483647 w 685"/>
                <a:gd name="T75" fmla="*/ 2147483647 h 398"/>
                <a:gd name="T76" fmla="*/ 2147483647 w 685"/>
                <a:gd name="T77" fmla="*/ 2147483647 h 398"/>
                <a:gd name="T78" fmla="*/ 2147483647 w 685"/>
                <a:gd name="T79" fmla="*/ 2147483647 h 398"/>
                <a:gd name="T80" fmla="*/ 2147483647 w 685"/>
                <a:gd name="T81" fmla="*/ 2147483647 h 398"/>
                <a:gd name="T82" fmla="*/ 2147483647 w 685"/>
                <a:gd name="T83" fmla="*/ 2147483647 h 398"/>
                <a:gd name="T84" fmla="*/ 0 w 685"/>
                <a:gd name="T85" fmla="*/ 2147483647 h 398"/>
                <a:gd name="T86" fmla="*/ 2147483647 w 685"/>
                <a:gd name="T87" fmla="*/ 2147483647 h 39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85"/>
                <a:gd name="T133" fmla="*/ 0 h 398"/>
                <a:gd name="T134" fmla="*/ 685 w 685"/>
                <a:gd name="T135" fmla="*/ 398 h 39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85" h="398">
                  <a:moveTo>
                    <a:pt x="202" y="73"/>
                  </a:moveTo>
                  <a:lnTo>
                    <a:pt x="322" y="30"/>
                  </a:lnTo>
                  <a:lnTo>
                    <a:pt x="425" y="0"/>
                  </a:lnTo>
                  <a:lnTo>
                    <a:pt x="472" y="45"/>
                  </a:lnTo>
                  <a:lnTo>
                    <a:pt x="500" y="71"/>
                  </a:lnTo>
                  <a:lnTo>
                    <a:pt x="515" y="88"/>
                  </a:lnTo>
                  <a:lnTo>
                    <a:pt x="533" y="92"/>
                  </a:lnTo>
                  <a:lnTo>
                    <a:pt x="548" y="94"/>
                  </a:lnTo>
                  <a:lnTo>
                    <a:pt x="563" y="85"/>
                  </a:lnTo>
                  <a:lnTo>
                    <a:pt x="578" y="71"/>
                  </a:lnTo>
                  <a:lnTo>
                    <a:pt x="612" y="66"/>
                  </a:lnTo>
                  <a:lnTo>
                    <a:pt x="644" y="66"/>
                  </a:lnTo>
                  <a:lnTo>
                    <a:pt x="672" y="79"/>
                  </a:lnTo>
                  <a:lnTo>
                    <a:pt x="685" y="100"/>
                  </a:lnTo>
                  <a:lnTo>
                    <a:pt x="683" y="115"/>
                  </a:lnTo>
                  <a:lnTo>
                    <a:pt x="666" y="137"/>
                  </a:lnTo>
                  <a:lnTo>
                    <a:pt x="638" y="145"/>
                  </a:lnTo>
                  <a:lnTo>
                    <a:pt x="616" y="145"/>
                  </a:lnTo>
                  <a:lnTo>
                    <a:pt x="595" y="152"/>
                  </a:lnTo>
                  <a:lnTo>
                    <a:pt x="593" y="160"/>
                  </a:lnTo>
                  <a:lnTo>
                    <a:pt x="601" y="182"/>
                  </a:lnTo>
                  <a:lnTo>
                    <a:pt x="655" y="229"/>
                  </a:lnTo>
                  <a:lnTo>
                    <a:pt x="674" y="248"/>
                  </a:lnTo>
                  <a:lnTo>
                    <a:pt x="636" y="263"/>
                  </a:lnTo>
                  <a:lnTo>
                    <a:pt x="578" y="282"/>
                  </a:lnTo>
                  <a:lnTo>
                    <a:pt x="526" y="301"/>
                  </a:lnTo>
                  <a:lnTo>
                    <a:pt x="507" y="306"/>
                  </a:lnTo>
                  <a:lnTo>
                    <a:pt x="483" y="295"/>
                  </a:lnTo>
                  <a:lnTo>
                    <a:pt x="483" y="276"/>
                  </a:lnTo>
                  <a:lnTo>
                    <a:pt x="457" y="254"/>
                  </a:lnTo>
                  <a:lnTo>
                    <a:pt x="427" y="248"/>
                  </a:lnTo>
                  <a:lnTo>
                    <a:pt x="397" y="250"/>
                  </a:lnTo>
                  <a:lnTo>
                    <a:pt x="369" y="263"/>
                  </a:lnTo>
                  <a:lnTo>
                    <a:pt x="354" y="278"/>
                  </a:lnTo>
                  <a:lnTo>
                    <a:pt x="361" y="308"/>
                  </a:lnTo>
                  <a:lnTo>
                    <a:pt x="385" y="321"/>
                  </a:lnTo>
                  <a:lnTo>
                    <a:pt x="404" y="331"/>
                  </a:lnTo>
                  <a:lnTo>
                    <a:pt x="408" y="336"/>
                  </a:lnTo>
                  <a:lnTo>
                    <a:pt x="382" y="346"/>
                  </a:lnTo>
                  <a:lnTo>
                    <a:pt x="249" y="398"/>
                  </a:lnTo>
                  <a:lnTo>
                    <a:pt x="123" y="271"/>
                  </a:lnTo>
                  <a:lnTo>
                    <a:pt x="67" y="214"/>
                  </a:lnTo>
                  <a:lnTo>
                    <a:pt x="0" y="147"/>
                  </a:lnTo>
                  <a:lnTo>
                    <a:pt x="202" y="73"/>
                  </a:lnTo>
                  <a:close/>
                </a:path>
              </a:pathLst>
            </a:custGeom>
            <a:solidFill>
              <a:srgbClr val="666699"/>
            </a:solidFill>
            <a:ln w="3175">
              <a:solidFill>
                <a:srgbClr val="000000"/>
              </a:solidFill>
              <a:round/>
              <a:headEnd/>
              <a:tailEnd/>
            </a:ln>
          </p:spPr>
          <p:txBody>
            <a:bodyPr/>
            <a:lstStyle/>
            <a:p>
              <a:endParaRPr lang="es-ES" dirty="0"/>
            </a:p>
          </p:txBody>
        </p:sp>
      </p:grpSp>
      <p:grpSp>
        <p:nvGrpSpPr>
          <p:cNvPr id="6" name="Group 50"/>
          <p:cNvGrpSpPr>
            <a:grpSpLocks/>
          </p:cNvGrpSpPr>
          <p:nvPr/>
        </p:nvGrpSpPr>
        <p:grpSpPr bwMode="auto">
          <a:xfrm>
            <a:off x="5148263" y="4729163"/>
            <a:ext cx="1431925" cy="673100"/>
            <a:chOff x="5147721" y="4728610"/>
            <a:chExt cx="1431866" cy="674181"/>
          </a:xfrm>
        </p:grpSpPr>
        <p:sp>
          <p:nvSpPr>
            <p:cNvPr id="7198" name="Freeform 25"/>
            <p:cNvSpPr>
              <a:spLocks/>
            </p:cNvSpPr>
            <p:nvPr/>
          </p:nvSpPr>
          <p:spPr bwMode="auto">
            <a:xfrm>
              <a:off x="5154094" y="4928930"/>
              <a:ext cx="1425493" cy="473861"/>
            </a:xfrm>
            <a:custGeom>
              <a:avLst/>
              <a:gdLst>
                <a:gd name="T0" fmla="*/ 2147483647 w 671"/>
                <a:gd name="T1" fmla="*/ 2147483647 h 404"/>
                <a:gd name="T2" fmla="*/ 2147483647 w 671"/>
                <a:gd name="T3" fmla="*/ 2147483647 h 404"/>
                <a:gd name="T4" fmla="*/ 2147483647 w 671"/>
                <a:gd name="T5" fmla="*/ 2147483647 h 404"/>
                <a:gd name="T6" fmla="*/ 2147483647 w 671"/>
                <a:gd name="T7" fmla="*/ 2147483647 h 404"/>
                <a:gd name="T8" fmla="*/ 2147483647 w 671"/>
                <a:gd name="T9" fmla="*/ 2147483647 h 404"/>
                <a:gd name="T10" fmla="*/ 2147483647 w 671"/>
                <a:gd name="T11" fmla="*/ 2147483647 h 404"/>
                <a:gd name="T12" fmla="*/ 2147483647 w 671"/>
                <a:gd name="T13" fmla="*/ 2147483647 h 404"/>
                <a:gd name="T14" fmla="*/ 2147483647 w 671"/>
                <a:gd name="T15" fmla="*/ 2147483647 h 404"/>
                <a:gd name="T16" fmla="*/ 2147483647 w 671"/>
                <a:gd name="T17" fmla="*/ 2147483647 h 404"/>
                <a:gd name="T18" fmla="*/ 0 w 671"/>
                <a:gd name="T19" fmla="*/ 2147483647 h 404"/>
                <a:gd name="T20" fmla="*/ 2147483647 w 671"/>
                <a:gd name="T21" fmla="*/ 2147483647 h 404"/>
                <a:gd name="T22" fmla="*/ 2147483647 w 671"/>
                <a:gd name="T23" fmla="*/ 2147483647 h 404"/>
                <a:gd name="T24" fmla="*/ 2147483647 w 671"/>
                <a:gd name="T25" fmla="*/ 2147483647 h 404"/>
                <a:gd name="T26" fmla="*/ 2147483647 w 671"/>
                <a:gd name="T27" fmla="*/ 2147483647 h 404"/>
                <a:gd name="T28" fmla="*/ 2147483647 w 671"/>
                <a:gd name="T29" fmla="*/ 2147483647 h 404"/>
                <a:gd name="T30" fmla="*/ 2147483647 w 671"/>
                <a:gd name="T31" fmla="*/ 2147483647 h 404"/>
                <a:gd name="T32" fmla="*/ 2147483647 w 671"/>
                <a:gd name="T33" fmla="*/ 2147483647 h 404"/>
                <a:gd name="T34" fmla="*/ 2147483647 w 671"/>
                <a:gd name="T35" fmla="*/ 2147483647 h 404"/>
                <a:gd name="T36" fmla="*/ 2147483647 w 671"/>
                <a:gd name="T37" fmla="*/ 2147483647 h 404"/>
                <a:gd name="T38" fmla="*/ 2147483647 w 671"/>
                <a:gd name="T39" fmla="*/ 2147483647 h 404"/>
                <a:gd name="T40" fmla="*/ 2147483647 w 671"/>
                <a:gd name="T41" fmla="*/ 2147483647 h 404"/>
                <a:gd name="T42" fmla="*/ 2147483647 w 671"/>
                <a:gd name="T43" fmla="*/ 2147483647 h 404"/>
                <a:gd name="T44" fmla="*/ 2147483647 w 671"/>
                <a:gd name="T45" fmla="*/ 2147483647 h 404"/>
                <a:gd name="T46" fmla="*/ 2147483647 w 671"/>
                <a:gd name="T47" fmla="*/ 2147483647 h 404"/>
                <a:gd name="T48" fmla="*/ 2147483647 w 671"/>
                <a:gd name="T49" fmla="*/ 2147483647 h 404"/>
                <a:gd name="T50" fmla="*/ 2147483647 w 671"/>
                <a:gd name="T51" fmla="*/ 2147483647 h 404"/>
                <a:gd name="T52" fmla="*/ 2147483647 w 671"/>
                <a:gd name="T53" fmla="*/ 2147483647 h 404"/>
                <a:gd name="T54" fmla="*/ 2147483647 w 671"/>
                <a:gd name="T55" fmla="*/ 2147483647 h 404"/>
                <a:gd name="T56" fmla="*/ 2147483647 w 671"/>
                <a:gd name="T57" fmla="*/ 2147483647 h 404"/>
                <a:gd name="T58" fmla="*/ 2147483647 w 671"/>
                <a:gd name="T59" fmla="*/ 2147483647 h 404"/>
                <a:gd name="T60" fmla="*/ 2147483647 w 671"/>
                <a:gd name="T61" fmla="*/ 2147483647 h 404"/>
                <a:gd name="T62" fmla="*/ 2147483647 w 671"/>
                <a:gd name="T63" fmla="*/ 2147483647 h 404"/>
                <a:gd name="T64" fmla="*/ 2147483647 w 671"/>
                <a:gd name="T65" fmla="*/ 2147483647 h 404"/>
                <a:gd name="T66" fmla="*/ 2147483647 w 671"/>
                <a:gd name="T67" fmla="*/ 2147483647 h 404"/>
                <a:gd name="T68" fmla="*/ 2147483647 w 671"/>
                <a:gd name="T69" fmla="*/ 2147483647 h 404"/>
                <a:gd name="T70" fmla="*/ 2147483647 w 671"/>
                <a:gd name="T71" fmla="*/ 2147483647 h 404"/>
                <a:gd name="T72" fmla="*/ 2147483647 w 671"/>
                <a:gd name="T73" fmla="*/ 2147483647 h 404"/>
                <a:gd name="T74" fmla="*/ 2147483647 w 671"/>
                <a:gd name="T75" fmla="*/ 2147483647 h 404"/>
                <a:gd name="T76" fmla="*/ 2147483647 w 671"/>
                <a:gd name="T77" fmla="*/ 2147483647 h 404"/>
                <a:gd name="T78" fmla="*/ 2147483647 w 671"/>
                <a:gd name="T79" fmla="*/ 2147483647 h 404"/>
                <a:gd name="T80" fmla="*/ 2147483647 w 671"/>
                <a:gd name="T81" fmla="*/ 2147483647 h 404"/>
                <a:gd name="T82" fmla="*/ 2147483647 w 671"/>
                <a:gd name="T83" fmla="*/ 2147483647 h 404"/>
                <a:gd name="T84" fmla="*/ 2147483647 w 671"/>
                <a:gd name="T85" fmla="*/ 0 h 404"/>
                <a:gd name="T86" fmla="*/ 2147483647 w 671"/>
                <a:gd name="T87" fmla="*/ 2147483647 h 404"/>
                <a:gd name="T88" fmla="*/ 2147483647 w 671"/>
                <a:gd name="T89" fmla="*/ 2147483647 h 404"/>
                <a:gd name="T90" fmla="*/ 2147483647 w 671"/>
                <a:gd name="T91" fmla="*/ 2147483647 h 404"/>
                <a:gd name="T92" fmla="*/ 2147483647 w 671"/>
                <a:gd name="T93" fmla="*/ 2147483647 h 404"/>
                <a:gd name="T94" fmla="*/ 2147483647 w 671"/>
                <a:gd name="T95" fmla="*/ 2147483647 h 404"/>
                <a:gd name="T96" fmla="*/ 2147483647 w 671"/>
                <a:gd name="T97" fmla="*/ 2147483647 h 404"/>
                <a:gd name="T98" fmla="*/ 2147483647 w 671"/>
                <a:gd name="T99" fmla="*/ 2147483647 h 404"/>
                <a:gd name="T100" fmla="*/ 2147483647 w 671"/>
                <a:gd name="T101" fmla="*/ 2147483647 h 40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71"/>
                <a:gd name="T154" fmla="*/ 0 h 404"/>
                <a:gd name="T155" fmla="*/ 671 w 671"/>
                <a:gd name="T156" fmla="*/ 404 h 40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71" h="404">
                  <a:moveTo>
                    <a:pt x="227" y="151"/>
                  </a:moveTo>
                  <a:lnTo>
                    <a:pt x="208" y="143"/>
                  </a:lnTo>
                  <a:lnTo>
                    <a:pt x="197" y="128"/>
                  </a:lnTo>
                  <a:lnTo>
                    <a:pt x="191" y="111"/>
                  </a:lnTo>
                  <a:lnTo>
                    <a:pt x="191" y="104"/>
                  </a:lnTo>
                  <a:lnTo>
                    <a:pt x="191" y="96"/>
                  </a:lnTo>
                  <a:lnTo>
                    <a:pt x="173" y="91"/>
                  </a:lnTo>
                  <a:lnTo>
                    <a:pt x="163" y="94"/>
                  </a:lnTo>
                  <a:lnTo>
                    <a:pt x="148" y="98"/>
                  </a:lnTo>
                  <a:lnTo>
                    <a:pt x="0" y="147"/>
                  </a:lnTo>
                  <a:lnTo>
                    <a:pt x="90" y="239"/>
                  </a:lnTo>
                  <a:lnTo>
                    <a:pt x="107" y="241"/>
                  </a:lnTo>
                  <a:lnTo>
                    <a:pt x="118" y="239"/>
                  </a:lnTo>
                  <a:lnTo>
                    <a:pt x="133" y="230"/>
                  </a:lnTo>
                  <a:lnTo>
                    <a:pt x="160" y="213"/>
                  </a:lnTo>
                  <a:lnTo>
                    <a:pt x="197" y="211"/>
                  </a:lnTo>
                  <a:lnTo>
                    <a:pt x="218" y="215"/>
                  </a:lnTo>
                  <a:lnTo>
                    <a:pt x="242" y="228"/>
                  </a:lnTo>
                  <a:lnTo>
                    <a:pt x="255" y="245"/>
                  </a:lnTo>
                  <a:lnTo>
                    <a:pt x="246" y="269"/>
                  </a:lnTo>
                  <a:lnTo>
                    <a:pt x="223" y="286"/>
                  </a:lnTo>
                  <a:lnTo>
                    <a:pt x="201" y="290"/>
                  </a:lnTo>
                  <a:lnTo>
                    <a:pt x="171" y="295"/>
                  </a:lnTo>
                  <a:lnTo>
                    <a:pt x="158" y="305"/>
                  </a:lnTo>
                  <a:lnTo>
                    <a:pt x="248" y="404"/>
                  </a:lnTo>
                  <a:lnTo>
                    <a:pt x="414" y="342"/>
                  </a:lnTo>
                  <a:lnTo>
                    <a:pt x="560" y="295"/>
                  </a:lnTo>
                  <a:lnTo>
                    <a:pt x="671" y="252"/>
                  </a:lnTo>
                  <a:lnTo>
                    <a:pt x="588" y="162"/>
                  </a:lnTo>
                  <a:lnTo>
                    <a:pt x="564" y="160"/>
                  </a:lnTo>
                  <a:lnTo>
                    <a:pt x="555" y="162"/>
                  </a:lnTo>
                  <a:lnTo>
                    <a:pt x="549" y="177"/>
                  </a:lnTo>
                  <a:lnTo>
                    <a:pt x="530" y="188"/>
                  </a:lnTo>
                  <a:lnTo>
                    <a:pt x="469" y="190"/>
                  </a:lnTo>
                  <a:lnTo>
                    <a:pt x="431" y="177"/>
                  </a:lnTo>
                  <a:lnTo>
                    <a:pt x="422" y="149"/>
                  </a:lnTo>
                  <a:lnTo>
                    <a:pt x="435" y="126"/>
                  </a:lnTo>
                  <a:lnTo>
                    <a:pt x="461" y="111"/>
                  </a:lnTo>
                  <a:lnTo>
                    <a:pt x="500" y="111"/>
                  </a:lnTo>
                  <a:lnTo>
                    <a:pt x="519" y="106"/>
                  </a:lnTo>
                  <a:lnTo>
                    <a:pt x="521" y="96"/>
                  </a:lnTo>
                  <a:lnTo>
                    <a:pt x="469" y="47"/>
                  </a:lnTo>
                  <a:lnTo>
                    <a:pt x="427" y="0"/>
                  </a:lnTo>
                  <a:lnTo>
                    <a:pt x="276" y="55"/>
                  </a:lnTo>
                  <a:lnTo>
                    <a:pt x="270" y="66"/>
                  </a:lnTo>
                  <a:lnTo>
                    <a:pt x="283" y="74"/>
                  </a:lnTo>
                  <a:lnTo>
                    <a:pt x="302" y="81"/>
                  </a:lnTo>
                  <a:lnTo>
                    <a:pt x="319" y="100"/>
                  </a:lnTo>
                  <a:lnTo>
                    <a:pt x="324" y="124"/>
                  </a:lnTo>
                  <a:lnTo>
                    <a:pt x="313" y="143"/>
                  </a:lnTo>
                  <a:lnTo>
                    <a:pt x="227" y="151"/>
                  </a:lnTo>
                  <a:close/>
                </a:path>
              </a:pathLst>
            </a:custGeom>
            <a:solidFill>
              <a:srgbClr val="663300"/>
            </a:solidFill>
            <a:ln w="9525">
              <a:noFill/>
              <a:round/>
              <a:headEnd/>
              <a:tailEnd/>
            </a:ln>
          </p:spPr>
          <p:txBody>
            <a:bodyPr/>
            <a:lstStyle/>
            <a:p>
              <a:endParaRPr lang="es-ES" dirty="0"/>
            </a:p>
          </p:txBody>
        </p:sp>
        <p:sp>
          <p:nvSpPr>
            <p:cNvPr id="7199" name="Freeform 26"/>
            <p:cNvSpPr>
              <a:spLocks/>
            </p:cNvSpPr>
            <p:nvPr/>
          </p:nvSpPr>
          <p:spPr bwMode="auto">
            <a:xfrm>
              <a:off x="6050604" y="4846039"/>
              <a:ext cx="210319" cy="87036"/>
            </a:xfrm>
            <a:custGeom>
              <a:avLst/>
              <a:gdLst>
                <a:gd name="T0" fmla="*/ 2147483647 w 99"/>
                <a:gd name="T1" fmla="*/ 0 h 75"/>
                <a:gd name="T2" fmla="*/ 2147483647 w 99"/>
                <a:gd name="T3" fmla="*/ 2147483647 h 75"/>
                <a:gd name="T4" fmla="*/ 2147483647 w 99"/>
                <a:gd name="T5" fmla="*/ 2147483647 h 75"/>
                <a:gd name="T6" fmla="*/ 2147483647 w 99"/>
                <a:gd name="T7" fmla="*/ 2147483647 h 75"/>
                <a:gd name="T8" fmla="*/ 2147483647 w 99"/>
                <a:gd name="T9" fmla="*/ 2147483647 h 75"/>
                <a:gd name="T10" fmla="*/ 2147483647 w 99"/>
                <a:gd name="T11" fmla="*/ 2147483647 h 75"/>
                <a:gd name="T12" fmla="*/ 2147483647 w 99"/>
                <a:gd name="T13" fmla="*/ 2147483647 h 75"/>
                <a:gd name="T14" fmla="*/ 0 w 99"/>
                <a:gd name="T15" fmla="*/ 2147483647 h 75"/>
                <a:gd name="T16" fmla="*/ 0 w 99"/>
                <a:gd name="T17" fmla="*/ 2147483647 h 75"/>
                <a:gd name="T18" fmla="*/ 2147483647 w 99"/>
                <a:gd name="T19" fmla="*/ 2147483647 h 75"/>
                <a:gd name="T20" fmla="*/ 2147483647 w 99"/>
                <a:gd name="T21" fmla="*/ 2147483647 h 75"/>
                <a:gd name="T22" fmla="*/ 2147483647 w 99"/>
                <a:gd name="T23" fmla="*/ 2147483647 h 75"/>
                <a:gd name="T24" fmla="*/ 2147483647 w 99"/>
                <a:gd name="T25" fmla="*/ 2147483647 h 75"/>
                <a:gd name="T26" fmla="*/ 2147483647 w 99"/>
                <a:gd name="T27" fmla="*/ 2147483647 h 75"/>
                <a:gd name="T28" fmla="*/ 2147483647 w 99"/>
                <a:gd name="T29" fmla="*/ 2147483647 h 75"/>
                <a:gd name="T30" fmla="*/ 2147483647 w 99"/>
                <a:gd name="T31" fmla="*/ 2147483647 h 75"/>
                <a:gd name="T32" fmla="*/ 2147483647 w 99"/>
                <a:gd name="T33" fmla="*/ 2147483647 h 75"/>
                <a:gd name="T34" fmla="*/ 2147483647 w 99"/>
                <a:gd name="T35" fmla="*/ 2147483647 h 75"/>
                <a:gd name="T36" fmla="*/ 2147483647 w 99"/>
                <a:gd name="T37" fmla="*/ 2147483647 h 75"/>
                <a:gd name="T38" fmla="*/ 2147483647 w 99"/>
                <a:gd name="T39" fmla="*/ 0 h 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9"/>
                <a:gd name="T61" fmla="*/ 0 h 75"/>
                <a:gd name="T62" fmla="*/ 99 w 99"/>
                <a:gd name="T63" fmla="*/ 75 h 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9" h="75">
                  <a:moveTo>
                    <a:pt x="99" y="0"/>
                  </a:moveTo>
                  <a:lnTo>
                    <a:pt x="80" y="11"/>
                  </a:lnTo>
                  <a:lnTo>
                    <a:pt x="62" y="11"/>
                  </a:lnTo>
                  <a:lnTo>
                    <a:pt x="47" y="11"/>
                  </a:lnTo>
                  <a:lnTo>
                    <a:pt x="37" y="11"/>
                  </a:lnTo>
                  <a:lnTo>
                    <a:pt x="17" y="17"/>
                  </a:lnTo>
                  <a:lnTo>
                    <a:pt x="5" y="34"/>
                  </a:lnTo>
                  <a:lnTo>
                    <a:pt x="0" y="56"/>
                  </a:lnTo>
                  <a:lnTo>
                    <a:pt x="0" y="66"/>
                  </a:lnTo>
                  <a:lnTo>
                    <a:pt x="7" y="73"/>
                  </a:lnTo>
                  <a:lnTo>
                    <a:pt x="9" y="75"/>
                  </a:lnTo>
                  <a:lnTo>
                    <a:pt x="13" y="71"/>
                  </a:lnTo>
                  <a:lnTo>
                    <a:pt x="24" y="60"/>
                  </a:lnTo>
                  <a:lnTo>
                    <a:pt x="39" y="56"/>
                  </a:lnTo>
                  <a:lnTo>
                    <a:pt x="60" y="53"/>
                  </a:lnTo>
                  <a:lnTo>
                    <a:pt x="75" y="53"/>
                  </a:lnTo>
                  <a:lnTo>
                    <a:pt x="88" y="53"/>
                  </a:lnTo>
                  <a:lnTo>
                    <a:pt x="97" y="47"/>
                  </a:lnTo>
                  <a:lnTo>
                    <a:pt x="99" y="43"/>
                  </a:lnTo>
                  <a:lnTo>
                    <a:pt x="99" y="0"/>
                  </a:lnTo>
                  <a:close/>
                </a:path>
              </a:pathLst>
            </a:custGeom>
            <a:solidFill>
              <a:srgbClr val="663300"/>
            </a:solidFill>
            <a:ln w="3175">
              <a:solidFill>
                <a:srgbClr val="000000"/>
              </a:solidFill>
              <a:round/>
              <a:headEnd/>
              <a:tailEnd/>
            </a:ln>
          </p:spPr>
          <p:txBody>
            <a:bodyPr/>
            <a:lstStyle/>
            <a:p>
              <a:endParaRPr lang="es-ES" dirty="0"/>
            </a:p>
          </p:txBody>
        </p:sp>
        <p:sp>
          <p:nvSpPr>
            <p:cNvPr id="7200" name="Freeform 27"/>
            <p:cNvSpPr>
              <a:spLocks/>
            </p:cNvSpPr>
            <p:nvPr/>
          </p:nvSpPr>
          <p:spPr bwMode="auto">
            <a:xfrm>
              <a:off x="5723442" y="4805975"/>
              <a:ext cx="118968" cy="80128"/>
            </a:xfrm>
            <a:custGeom>
              <a:avLst/>
              <a:gdLst>
                <a:gd name="T0" fmla="*/ 2147483647 w 56"/>
                <a:gd name="T1" fmla="*/ 2147483647 h 68"/>
                <a:gd name="T2" fmla="*/ 2147483647 w 56"/>
                <a:gd name="T3" fmla="*/ 2147483647 h 68"/>
                <a:gd name="T4" fmla="*/ 2147483647 w 56"/>
                <a:gd name="T5" fmla="*/ 2147483647 h 68"/>
                <a:gd name="T6" fmla="*/ 2147483647 w 56"/>
                <a:gd name="T7" fmla="*/ 2147483647 h 68"/>
                <a:gd name="T8" fmla="*/ 2147483647 w 56"/>
                <a:gd name="T9" fmla="*/ 2147483647 h 68"/>
                <a:gd name="T10" fmla="*/ 2147483647 w 56"/>
                <a:gd name="T11" fmla="*/ 2147483647 h 68"/>
                <a:gd name="T12" fmla="*/ 2147483647 w 56"/>
                <a:gd name="T13" fmla="*/ 2147483647 h 68"/>
                <a:gd name="T14" fmla="*/ 2147483647 w 56"/>
                <a:gd name="T15" fmla="*/ 2147483647 h 68"/>
                <a:gd name="T16" fmla="*/ 2147483647 w 56"/>
                <a:gd name="T17" fmla="*/ 2147483647 h 68"/>
                <a:gd name="T18" fmla="*/ 2147483647 w 56"/>
                <a:gd name="T19" fmla="*/ 0 h 68"/>
                <a:gd name="T20" fmla="*/ 0 w 56"/>
                <a:gd name="T21" fmla="*/ 2147483647 h 68"/>
                <a:gd name="T22" fmla="*/ 0 w 56"/>
                <a:gd name="T23" fmla="*/ 2147483647 h 68"/>
                <a:gd name="T24" fmla="*/ 2147483647 w 56"/>
                <a:gd name="T25" fmla="*/ 2147483647 h 68"/>
                <a:gd name="T26" fmla="*/ 2147483647 w 56"/>
                <a:gd name="T27" fmla="*/ 2147483647 h 68"/>
                <a:gd name="T28" fmla="*/ 2147483647 w 56"/>
                <a:gd name="T29" fmla="*/ 2147483647 h 68"/>
                <a:gd name="T30" fmla="*/ 2147483647 w 56"/>
                <a:gd name="T31" fmla="*/ 2147483647 h 68"/>
                <a:gd name="T32" fmla="*/ 2147483647 w 56"/>
                <a:gd name="T33" fmla="*/ 2147483647 h 68"/>
                <a:gd name="T34" fmla="*/ 2147483647 w 56"/>
                <a:gd name="T35" fmla="*/ 2147483647 h 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68"/>
                <a:gd name="T56" fmla="*/ 56 w 56"/>
                <a:gd name="T57" fmla="*/ 68 h 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68">
                  <a:moveTo>
                    <a:pt x="51" y="64"/>
                  </a:moveTo>
                  <a:lnTo>
                    <a:pt x="56" y="55"/>
                  </a:lnTo>
                  <a:lnTo>
                    <a:pt x="56" y="49"/>
                  </a:lnTo>
                  <a:lnTo>
                    <a:pt x="53" y="38"/>
                  </a:lnTo>
                  <a:lnTo>
                    <a:pt x="47" y="25"/>
                  </a:lnTo>
                  <a:lnTo>
                    <a:pt x="34" y="13"/>
                  </a:lnTo>
                  <a:lnTo>
                    <a:pt x="21" y="8"/>
                  </a:lnTo>
                  <a:lnTo>
                    <a:pt x="8" y="4"/>
                  </a:lnTo>
                  <a:lnTo>
                    <a:pt x="4" y="2"/>
                  </a:lnTo>
                  <a:lnTo>
                    <a:pt x="2" y="0"/>
                  </a:lnTo>
                  <a:lnTo>
                    <a:pt x="0" y="23"/>
                  </a:lnTo>
                  <a:lnTo>
                    <a:pt x="0" y="40"/>
                  </a:lnTo>
                  <a:lnTo>
                    <a:pt x="8" y="49"/>
                  </a:lnTo>
                  <a:lnTo>
                    <a:pt x="23" y="55"/>
                  </a:lnTo>
                  <a:lnTo>
                    <a:pt x="36" y="60"/>
                  </a:lnTo>
                  <a:lnTo>
                    <a:pt x="45" y="66"/>
                  </a:lnTo>
                  <a:lnTo>
                    <a:pt x="49" y="68"/>
                  </a:lnTo>
                  <a:lnTo>
                    <a:pt x="51" y="64"/>
                  </a:lnTo>
                  <a:close/>
                </a:path>
              </a:pathLst>
            </a:custGeom>
            <a:solidFill>
              <a:srgbClr val="663300"/>
            </a:solidFill>
            <a:ln w="3175">
              <a:solidFill>
                <a:srgbClr val="000000"/>
              </a:solidFill>
              <a:round/>
              <a:headEnd/>
              <a:tailEnd/>
            </a:ln>
          </p:spPr>
          <p:txBody>
            <a:bodyPr/>
            <a:lstStyle/>
            <a:p>
              <a:endParaRPr lang="es-ES" dirty="0"/>
            </a:p>
          </p:txBody>
        </p:sp>
        <p:sp>
          <p:nvSpPr>
            <p:cNvPr id="7201" name="Freeform 28"/>
            <p:cNvSpPr>
              <a:spLocks/>
            </p:cNvSpPr>
            <p:nvPr/>
          </p:nvSpPr>
          <p:spPr bwMode="auto">
            <a:xfrm>
              <a:off x="5147721" y="4898537"/>
              <a:ext cx="548103" cy="163019"/>
            </a:xfrm>
            <a:custGeom>
              <a:avLst/>
              <a:gdLst>
                <a:gd name="T0" fmla="*/ 0 w 258"/>
                <a:gd name="T1" fmla="*/ 0 h 139"/>
                <a:gd name="T2" fmla="*/ 2147483647 w 258"/>
                <a:gd name="T3" fmla="*/ 2147483647 h 139"/>
                <a:gd name="T4" fmla="*/ 2147483647 w 258"/>
                <a:gd name="T5" fmla="*/ 2147483647 h 139"/>
                <a:gd name="T6" fmla="*/ 2147483647 w 258"/>
                <a:gd name="T7" fmla="*/ 2147483647 h 139"/>
                <a:gd name="T8" fmla="*/ 2147483647 w 258"/>
                <a:gd name="T9" fmla="*/ 2147483647 h 139"/>
                <a:gd name="T10" fmla="*/ 2147483647 w 258"/>
                <a:gd name="T11" fmla="*/ 2147483647 h 139"/>
                <a:gd name="T12" fmla="*/ 2147483647 w 258"/>
                <a:gd name="T13" fmla="*/ 2147483647 h 139"/>
                <a:gd name="T14" fmla="*/ 2147483647 w 258"/>
                <a:gd name="T15" fmla="*/ 2147483647 h 139"/>
                <a:gd name="T16" fmla="*/ 2147483647 w 258"/>
                <a:gd name="T17" fmla="*/ 2147483647 h 139"/>
                <a:gd name="T18" fmla="*/ 2147483647 w 258"/>
                <a:gd name="T19" fmla="*/ 2147483647 h 139"/>
                <a:gd name="T20" fmla="*/ 2147483647 w 258"/>
                <a:gd name="T21" fmla="*/ 2147483647 h 139"/>
                <a:gd name="T22" fmla="*/ 2147483647 w 258"/>
                <a:gd name="T23" fmla="*/ 2147483647 h 139"/>
                <a:gd name="T24" fmla="*/ 2147483647 w 258"/>
                <a:gd name="T25" fmla="*/ 2147483647 h 139"/>
                <a:gd name="T26" fmla="*/ 2147483647 w 258"/>
                <a:gd name="T27" fmla="*/ 2147483647 h 139"/>
                <a:gd name="T28" fmla="*/ 2147483647 w 258"/>
                <a:gd name="T29" fmla="*/ 2147483647 h 139"/>
                <a:gd name="T30" fmla="*/ 2147483647 w 258"/>
                <a:gd name="T31" fmla="*/ 2147483647 h 139"/>
                <a:gd name="T32" fmla="*/ 2147483647 w 258"/>
                <a:gd name="T33" fmla="*/ 2147483647 h 139"/>
                <a:gd name="T34" fmla="*/ 2147483647 w 258"/>
                <a:gd name="T35" fmla="*/ 2147483647 h 139"/>
                <a:gd name="T36" fmla="*/ 2147483647 w 258"/>
                <a:gd name="T37" fmla="*/ 2147483647 h 139"/>
                <a:gd name="T38" fmla="*/ 2147483647 w 258"/>
                <a:gd name="T39" fmla="*/ 2147483647 h 139"/>
                <a:gd name="T40" fmla="*/ 2147483647 w 258"/>
                <a:gd name="T41" fmla="*/ 2147483647 h 139"/>
                <a:gd name="T42" fmla="*/ 2147483647 w 258"/>
                <a:gd name="T43" fmla="*/ 2147483647 h 139"/>
                <a:gd name="T44" fmla="*/ 2147483647 w 258"/>
                <a:gd name="T45" fmla="*/ 2147483647 h 139"/>
                <a:gd name="T46" fmla="*/ 2147483647 w 258"/>
                <a:gd name="T47" fmla="*/ 2147483647 h 139"/>
                <a:gd name="T48" fmla="*/ 2147483647 w 258"/>
                <a:gd name="T49" fmla="*/ 2147483647 h 139"/>
                <a:gd name="T50" fmla="*/ 2147483647 w 258"/>
                <a:gd name="T51" fmla="*/ 2147483647 h 139"/>
                <a:gd name="T52" fmla="*/ 2147483647 w 258"/>
                <a:gd name="T53" fmla="*/ 2147483647 h 139"/>
                <a:gd name="T54" fmla="*/ 2147483647 w 258"/>
                <a:gd name="T55" fmla="*/ 2147483647 h 139"/>
                <a:gd name="T56" fmla="*/ 2147483647 w 258"/>
                <a:gd name="T57" fmla="*/ 2147483647 h 139"/>
                <a:gd name="T58" fmla="*/ 2147483647 w 258"/>
                <a:gd name="T59" fmla="*/ 2147483647 h 139"/>
                <a:gd name="T60" fmla="*/ 2147483647 w 258"/>
                <a:gd name="T61" fmla="*/ 2147483647 h 139"/>
                <a:gd name="T62" fmla="*/ 2147483647 w 258"/>
                <a:gd name="T63" fmla="*/ 2147483647 h 139"/>
                <a:gd name="T64" fmla="*/ 0 w 258"/>
                <a:gd name="T65" fmla="*/ 0 h 13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8"/>
                <a:gd name="T100" fmla="*/ 0 h 139"/>
                <a:gd name="T101" fmla="*/ 258 w 258"/>
                <a:gd name="T102" fmla="*/ 139 h 13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8" h="139">
                  <a:moveTo>
                    <a:pt x="0" y="0"/>
                  </a:moveTo>
                  <a:lnTo>
                    <a:pt x="3" y="41"/>
                  </a:lnTo>
                  <a:lnTo>
                    <a:pt x="45" y="88"/>
                  </a:lnTo>
                  <a:lnTo>
                    <a:pt x="75" y="113"/>
                  </a:lnTo>
                  <a:lnTo>
                    <a:pt x="88" y="128"/>
                  </a:lnTo>
                  <a:lnTo>
                    <a:pt x="101" y="137"/>
                  </a:lnTo>
                  <a:lnTo>
                    <a:pt x="114" y="139"/>
                  </a:lnTo>
                  <a:lnTo>
                    <a:pt x="129" y="137"/>
                  </a:lnTo>
                  <a:lnTo>
                    <a:pt x="136" y="128"/>
                  </a:lnTo>
                  <a:lnTo>
                    <a:pt x="144" y="117"/>
                  </a:lnTo>
                  <a:lnTo>
                    <a:pt x="159" y="111"/>
                  </a:lnTo>
                  <a:lnTo>
                    <a:pt x="187" y="107"/>
                  </a:lnTo>
                  <a:lnTo>
                    <a:pt x="211" y="107"/>
                  </a:lnTo>
                  <a:lnTo>
                    <a:pt x="226" y="111"/>
                  </a:lnTo>
                  <a:lnTo>
                    <a:pt x="245" y="120"/>
                  </a:lnTo>
                  <a:lnTo>
                    <a:pt x="249" y="122"/>
                  </a:lnTo>
                  <a:lnTo>
                    <a:pt x="254" y="117"/>
                  </a:lnTo>
                  <a:lnTo>
                    <a:pt x="258" y="107"/>
                  </a:lnTo>
                  <a:lnTo>
                    <a:pt x="256" y="98"/>
                  </a:lnTo>
                  <a:lnTo>
                    <a:pt x="258" y="92"/>
                  </a:lnTo>
                  <a:lnTo>
                    <a:pt x="251" y="81"/>
                  </a:lnTo>
                  <a:lnTo>
                    <a:pt x="239" y="75"/>
                  </a:lnTo>
                  <a:lnTo>
                    <a:pt x="226" y="68"/>
                  </a:lnTo>
                  <a:lnTo>
                    <a:pt x="209" y="66"/>
                  </a:lnTo>
                  <a:lnTo>
                    <a:pt x="191" y="64"/>
                  </a:lnTo>
                  <a:lnTo>
                    <a:pt x="166" y="64"/>
                  </a:lnTo>
                  <a:lnTo>
                    <a:pt x="153" y="70"/>
                  </a:lnTo>
                  <a:lnTo>
                    <a:pt x="136" y="81"/>
                  </a:lnTo>
                  <a:lnTo>
                    <a:pt x="121" y="90"/>
                  </a:lnTo>
                  <a:lnTo>
                    <a:pt x="106" y="94"/>
                  </a:lnTo>
                  <a:lnTo>
                    <a:pt x="93" y="92"/>
                  </a:lnTo>
                  <a:lnTo>
                    <a:pt x="82" y="81"/>
                  </a:lnTo>
                  <a:lnTo>
                    <a:pt x="0" y="0"/>
                  </a:lnTo>
                  <a:close/>
                </a:path>
              </a:pathLst>
            </a:custGeom>
            <a:solidFill>
              <a:srgbClr val="663300"/>
            </a:solidFill>
            <a:ln w="3175">
              <a:solidFill>
                <a:srgbClr val="000000"/>
              </a:solidFill>
              <a:round/>
              <a:headEnd/>
              <a:tailEnd/>
            </a:ln>
          </p:spPr>
          <p:txBody>
            <a:bodyPr/>
            <a:lstStyle/>
            <a:p>
              <a:endParaRPr lang="es-ES" dirty="0"/>
            </a:p>
          </p:txBody>
        </p:sp>
        <p:sp>
          <p:nvSpPr>
            <p:cNvPr id="7202" name="Freeform 29"/>
            <p:cNvSpPr>
              <a:spLocks/>
            </p:cNvSpPr>
            <p:nvPr/>
          </p:nvSpPr>
          <p:spPr bwMode="auto">
            <a:xfrm>
              <a:off x="5477008" y="5021492"/>
              <a:ext cx="1098331" cy="225188"/>
            </a:xfrm>
            <a:custGeom>
              <a:avLst/>
              <a:gdLst>
                <a:gd name="T0" fmla="*/ 2147483647 w 517"/>
                <a:gd name="T1" fmla="*/ 2147483647 h 192"/>
                <a:gd name="T2" fmla="*/ 2147483647 w 517"/>
                <a:gd name="T3" fmla="*/ 2147483647 h 192"/>
                <a:gd name="T4" fmla="*/ 0 w 517"/>
                <a:gd name="T5" fmla="*/ 2147483647 h 192"/>
                <a:gd name="T6" fmla="*/ 2147483647 w 517"/>
                <a:gd name="T7" fmla="*/ 2147483647 h 192"/>
                <a:gd name="T8" fmla="*/ 2147483647 w 517"/>
                <a:gd name="T9" fmla="*/ 2147483647 h 192"/>
                <a:gd name="T10" fmla="*/ 2147483647 w 517"/>
                <a:gd name="T11" fmla="*/ 0 h 192"/>
                <a:gd name="T12" fmla="*/ 2147483647 w 517"/>
                <a:gd name="T13" fmla="*/ 2147483647 h 192"/>
                <a:gd name="T14" fmla="*/ 2147483647 w 517"/>
                <a:gd name="T15" fmla="*/ 2147483647 h 192"/>
                <a:gd name="T16" fmla="*/ 0 60000 65536"/>
                <a:gd name="T17" fmla="*/ 0 60000 65536"/>
                <a:gd name="T18" fmla="*/ 0 60000 65536"/>
                <a:gd name="T19" fmla="*/ 0 60000 65536"/>
                <a:gd name="T20" fmla="*/ 0 60000 65536"/>
                <a:gd name="T21" fmla="*/ 0 60000 65536"/>
                <a:gd name="T22" fmla="*/ 0 60000 65536"/>
                <a:gd name="T23" fmla="*/ 0 60000 65536"/>
                <a:gd name="T24" fmla="*/ 0 w 517"/>
                <a:gd name="T25" fmla="*/ 0 h 192"/>
                <a:gd name="T26" fmla="*/ 517 w 517"/>
                <a:gd name="T27" fmla="*/ 192 h 1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7" h="192">
                  <a:moveTo>
                    <a:pt x="4" y="49"/>
                  </a:moveTo>
                  <a:lnTo>
                    <a:pt x="4" y="55"/>
                  </a:lnTo>
                  <a:lnTo>
                    <a:pt x="0" y="100"/>
                  </a:lnTo>
                  <a:lnTo>
                    <a:pt x="90" y="192"/>
                  </a:lnTo>
                  <a:lnTo>
                    <a:pt x="515" y="47"/>
                  </a:lnTo>
                  <a:lnTo>
                    <a:pt x="517" y="0"/>
                  </a:lnTo>
                  <a:lnTo>
                    <a:pt x="94" y="145"/>
                  </a:lnTo>
                  <a:lnTo>
                    <a:pt x="4" y="49"/>
                  </a:lnTo>
                  <a:close/>
                </a:path>
              </a:pathLst>
            </a:custGeom>
            <a:solidFill>
              <a:srgbClr val="663300"/>
            </a:solidFill>
            <a:ln w="3175">
              <a:solidFill>
                <a:srgbClr val="000000"/>
              </a:solidFill>
              <a:round/>
              <a:headEnd/>
              <a:tailEnd/>
            </a:ln>
          </p:spPr>
          <p:txBody>
            <a:bodyPr/>
            <a:lstStyle/>
            <a:p>
              <a:endParaRPr lang="es-ES" dirty="0"/>
            </a:p>
          </p:txBody>
        </p:sp>
        <p:sp>
          <p:nvSpPr>
            <p:cNvPr id="7203" name="Freeform 30"/>
            <p:cNvSpPr>
              <a:spLocks/>
            </p:cNvSpPr>
            <p:nvPr/>
          </p:nvSpPr>
          <p:spPr bwMode="auto">
            <a:xfrm>
              <a:off x="5154094" y="4728610"/>
              <a:ext cx="1425493" cy="465572"/>
            </a:xfrm>
            <a:custGeom>
              <a:avLst/>
              <a:gdLst>
                <a:gd name="T0" fmla="*/ 2147483647 w 671"/>
                <a:gd name="T1" fmla="*/ 2147483647 h 397"/>
                <a:gd name="T2" fmla="*/ 2147483647 w 671"/>
                <a:gd name="T3" fmla="*/ 2147483647 h 397"/>
                <a:gd name="T4" fmla="*/ 2147483647 w 671"/>
                <a:gd name="T5" fmla="*/ 2147483647 h 397"/>
                <a:gd name="T6" fmla="*/ 2147483647 w 671"/>
                <a:gd name="T7" fmla="*/ 2147483647 h 397"/>
                <a:gd name="T8" fmla="*/ 2147483647 w 671"/>
                <a:gd name="T9" fmla="*/ 2147483647 h 397"/>
                <a:gd name="T10" fmla="*/ 2147483647 w 671"/>
                <a:gd name="T11" fmla="*/ 2147483647 h 397"/>
                <a:gd name="T12" fmla="*/ 2147483647 w 671"/>
                <a:gd name="T13" fmla="*/ 2147483647 h 397"/>
                <a:gd name="T14" fmla="*/ 2147483647 w 671"/>
                <a:gd name="T15" fmla="*/ 2147483647 h 397"/>
                <a:gd name="T16" fmla="*/ 2147483647 w 671"/>
                <a:gd name="T17" fmla="*/ 2147483647 h 397"/>
                <a:gd name="T18" fmla="*/ 0 w 671"/>
                <a:gd name="T19" fmla="*/ 2147483647 h 397"/>
                <a:gd name="T20" fmla="*/ 2147483647 w 671"/>
                <a:gd name="T21" fmla="*/ 2147483647 h 397"/>
                <a:gd name="T22" fmla="*/ 2147483647 w 671"/>
                <a:gd name="T23" fmla="*/ 2147483647 h 397"/>
                <a:gd name="T24" fmla="*/ 2147483647 w 671"/>
                <a:gd name="T25" fmla="*/ 2147483647 h 397"/>
                <a:gd name="T26" fmla="*/ 2147483647 w 671"/>
                <a:gd name="T27" fmla="*/ 2147483647 h 397"/>
                <a:gd name="T28" fmla="*/ 2147483647 w 671"/>
                <a:gd name="T29" fmla="*/ 2147483647 h 397"/>
                <a:gd name="T30" fmla="*/ 2147483647 w 671"/>
                <a:gd name="T31" fmla="*/ 2147483647 h 397"/>
                <a:gd name="T32" fmla="*/ 2147483647 w 671"/>
                <a:gd name="T33" fmla="*/ 2147483647 h 397"/>
                <a:gd name="T34" fmla="*/ 2147483647 w 671"/>
                <a:gd name="T35" fmla="*/ 2147483647 h 397"/>
                <a:gd name="T36" fmla="*/ 2147483647 w 671"/>
                <a:gd name="T37" fmla="*/ 2147483647 h 397"/>
                <a:gd name="T38" fmla="*/ 2147483647 w 671"/>
                <a:gd name="T39" fmla="*/ 2147483647 h 397"/>
                <a:gd name="T40" fmla="*/ 2147483647 w 671"/>
                <a:gd name="T41" fmla="*/ 2147483647 h 397"/>
                <a:gd name="T42" fmla="*/ 2147483647 w 671"/>
                <a:gd name="T43" fmla="*/ 2147483647 h 397"/>
                <a:gd name="T44" fmla="*/ 2147483647 w 671"/>
                <a:gd name="T45" fmla="*/ 2147483647 h 397"/>
                <a:gd name="T46" fmla="*/ 2147483647 w 671"/>
                <a:gd name="T47" fmla="*/ 2147483647 h 397"/>
                <a:gd name="T48" fmla="*/ 2147483647 w 671"/>
                <a:gd name="T49" fmla="*/ 2147483647 h 397"/>
                <a:gd name="T50" fmla="*/ 2147483647 w 671"/>
                <a:gd name="T51" fmla="*/ 2147483647 h 397"/>
                <a:gd name="T52" fmla="*/ 2147483647 w 671"/>
                <a:gd name="T53" fmla="*/ 2147483647 h 397"/>
                <a:gd name="T54" fmla="*/ 2147483647 w 671"/>
                <a:gd name="T55" fmla="*/ 2147483647 h 397"/>
                <a:gd name="T56" fmla="*/ 2147483647 w 671"/>
                <a:gd name="T57" fmla="*/ 2147483647 h 397"/>
                <a:gd name="T58" fmla="*/ 2147483647 w 671"/>
                <a:gd name="T59" fmla="*/ 2147483647 h 397"/>
                <a:gd name="T60" fmla="*/ 2147483647 w 671"/>
                <a:gd name="T61" fmla="*/ 2147483647 h 397"/>
                <a:gd name="T62" fmla="*/ 2147483647 w 671"/>
                <a:gd name="T63" fmla="*/ 2147483647 h 397"/>
                <a:gd name="T64" fmla="*/ 2147483647 w 671"/>
                <a:gd name="T65" fmla="*/ 2147483647 h 397"/>
                <a:gd name="T66" fmla="*/ 2147483647 w 671"/>
                <a:gd name="T67" fmla="*/ 2147483647 h 397"/>
                <a:gd name="T68" fmla="*/ 2147483647 w 671"/>
                <a:gd name="T69" fmla="*/ 2147483647 h 397"/>
                <a:gd name="T70" fmla="*/ 2147483647 w 671"/>
                <a:gd name="T71" fmla="*/ 2147483647 h 397"/>
                <a:gd name="T72" fmla="*/ 2147483647 w 671"/>
                <a:gd name="T73" fmla="*/ 2147483647 h 397"/>
                <a:gd name="T74" fmla="*/ 2147483647 w 671"/>
                <a:gd name="T75" fmla="*/ 2147483647 h 397"/>
                <a:gd name="T76" fmla="*/ 2147483647 w 671"/>
                <a:gd name="T77" fmla="*/ 2147483647 h 397"/>
                <a:gd name="T78" fmla="*/ 2147483647 w 671"/>
                <a:gd name="T79" fmla="*/ 2147483647 h 397"/>
                <a:gd name="T80" fmla="*/ 2147483647 w 671"/>
                <a:gd name="T81" fmla="*/ 2147483647 h 397"/>
                <a:gd name="T82" fmla="*/ 2147483647 w 671"/>
                <a:gd name="T83" fmla="*/ 2147483647 h 397"/>
                <a:gd name="T84" fmla="*/ 2147483647 w 671"/>
                <a:gd name="T85" fmla="*/ 0 h 397"/>
                <a:gd name="T86" fmla="*/ 2147483647 w 671"/>
                <a:gd name="T87" fmla="*/ 2147483647 h 397"/>
                <a:gd name="T88" fmla="*/ 2147483647 w 671"/>
                <a:gd name="T89" fmla="*/ 2147483647 h 397"/>
                <a:gd name="T90" fmla="*/ 2147483647 w 671"/>
                <a:gd name="T91" fmla="*/ 2147483647 h 397"/>
                <a:gd name="T92" fmla="*/ 2147483647 w 671"/>
                <a:gd name="T93" fmla="*/ 2147483647 h 397"/>
                <a:gd name="T94" fmla="*/ 2147483647 w 671"/>
                <a:gd name="T95" fmla="*/ 2147483647 h 397"/>
                <a:gd name="T96" fmla="*/ 2147483647 w 671"/>
                <a:gd name="T97" fmla="*/ 2147483647 h 397"/>
                <a:gd name="T98" fmla="*/ 2147483647 w 671"/>
                <a:gd name="T99" fmla="*/ 2147483647 h 397"/>
                <a:gd name="T100" fmla="*/ 2147483647 w 671"/>
                <a:gd name="T101" fmla="*/ 2147483647 h 39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71"/>
                <a:gd name="T154" fmla="*/ 0 h 397"/>
                <a:gd name="T155" fmla="*/ 671 w 671"/>
                <a:gd name="T156" fmla="*/ 397 h 39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71" h="397">
                  <a:moveTo>
                    <a:pt x="227" y="151"/>
                  </a:moveTo>
                  <a:lnTo>
                    <a:pt x="208" y="141"/>
                  </a:lnTo>
                  <a:lnTo>
                    <a:pt x="197" y="126"/>
                  </a:lnTo>
                  <a:lnTo>
                    <a:pt x="191" y="111"/>
                  </a:lnTo>
                  <a:lnTo>
                    <a:pt x="191" y="104"/>
                  </a:lnTo>
                  <a:lnTo>
                    <a:pt x="191" y="96"/>
                  </a:lnTo>
                  <a:lnTo>
                    <a:pt x="173" y="91"/>
                  </a:lnTo>
                  <a:lnTo>
                    <a:pt x="163" y="94"/>
                  </a:lnTo>
                  <a:lnTo>
                    <a:pt x="148" y="98"/>
                  </a:lnTo>
                  <a:lnTo>
                    <a:pt x="0" y="147"/>
                  </a:lnTo>
                  <a:lnTo>
                    <a:pt x="90" y="237"/>
                  </a:lnTo>
                  <a:lnTo>
                    <a:pt x="107" y="239"/>
                  </a:lnTo>
                  <a:lnTo>
                    <a:pt x="118" y="237"/>
                  </a:lnTo>
                  <a:lnTo>
                    <a:pt x="133" y="226"/>
                  </a:lnTo>
                  <a:lnTo>
                    <a:pt x="160" y="211"/>
                  </a:lnTo>
                  <a:lnTo>
                    <a:pt x="197" y="209"/>
                  </a:lnTo>
                  <a:lnTo>
                    <a:pt x="218" y="213"/>
                  </a:lnTo>
                  <a:lnTo>
                    <a:pt x="242" y="224"/>
                  </a:lnTo>
                  <a:lnTo>
                    <a:pt x="255" y="243"/>
                  </a:lnTo>
                  <a:lnTo>
                    <a:pt x="246" y="267"/>
                  </a:lnTo>
                  <a:lnTo>
                    <a:pt x="223" y="282"/>
                  </a:lnTo>
                  <a:lnTo>
                    <a:pt x="201" y="288"/>
                  </a:lnTo>
                  <a:lnTo>
                    <a:pt x="171" y="292"/>
                  </a:lnTo>
                  <a:lnTo>
                    <a:pt x="158" y="301"/>
                  </a:lnTo>
                  <a:lnTo>
                    <a:pt x="248" y="397"/>
                  </a:lnTo>
                  <a:lnTo>
                    <a:pt x="414" y="337"/>
                  </a:lnTo>
                  <a:lnTo>
                    <a:pt x="560" y="292"/>
                  </a:lnTo>
                  <a:lnTo>
                    <a:pt x="671" y="250"/>
                  </a:lnTo>
                  <a:lnTo>
                    <a:pt x="588" y="162"/>
                  </a:lnTo>
                  <a:lnTo>
                    <a:pt x="564" y="160"/>
                  </a:lnTo>
                  <a:lnTo>
                    <a:pt x="555" y="162"/>
                  </a:lnTo>
                  <a:lnTo>
                    <a:pt x="549" y="175"/>
                  </a:lnTo>
                  <a:lnTo>
                    <a:pt x="530" y="186"/>
                  </a:lnTo>
                  <a:lnTo>
                    <a:pt x="469" y="188"/>
                  </a:lnTo>
                  <a:lnTo>
                    <a:pt x="431" y="175"/>
                  </a:lnTo>
                  <a:lnTo>
                    <a:pt x="422" y="147"/>
                  </a:lnTo>
                  <a:lnTo>
                    <a:pt x="435" y="124"/>
                  </a:lnTo>
                  <a:lnTo>
                    <a:pt x="461" y="111"/>
                  </a:lnTo>
                  <a:lnTo>
                    <a:pt x="500" y="111"/>
                  </a:lnTo>
                  <a:lnTo>
                    <a:pt x="519" y="106"/>
                  </a:lnTo>
                  <a:lnTo>
                    <a:pt x="521" y="94"/>
                  </a:lnTo>
                  <a:lnTo>
                    <a:pt x="469" y="47"/>
                  </a:lnTo>
                  <a:lnTo>
                    <a:pt x="427" y="0"/>
                  </a:lnTo>
                  <a:lnTo>
                    <a:pt x="276" y="55"/>
                  </a:lnTo>
                  <a:lnTo>
                    <a:pt x="270" y="66"/>
                  </a:lnTo>
                  <a:lnTo>
                    <a:pt x="283" y="72"/>
                  </a:lnTo>
                  <a:lnTo>
                    <a:pt x="302" y="79"/>
                  </a:lnTo>
                  <a:lnTo>
                    <a:pt x="319" y="100"/>
                  </a:lnTo>
                  <a:lnTo>
                    <a:pt x="324" y="121"/>
                  </a:lnTo>
                  <a:lnTo>
                    <a:pt x="313" y="141"/>
                  </a:lnTo>
                  <a:lnTo>
                    <a:pt x="227" y="151"/>
                  </a:lnTo>
                  <a:close/>
                </a:path>
              </a:pathLst>
            </a:custGeom>
            <a:solidFill>
              <a:srgbClr val="666699"/>
            </a:solidFill>
            <a:ln w="3175">
              <a:solidFill>
                <a:srgbClr val="000000"/>
              </a:solidFill>
              <a:round/>
              <a:headEnd/>
              <a:tailEnd/>
            </a:ln>
          </p:spPr>
          <p:txBody>
            <a:bodyPr/>
            <a:lstStyle/>
            <a:p>
              <a:endParaRPr lang="es-ES" dirty="0"/>
            </a:p>
          </p:txBody>
        </p:sp>
      </p:grpSp>
      <p:grpSp>
        <p:nvGrpSpPr>
          <p:cNvPr id="7" name="Group 61"/>
          <p:cNvGrpSpPr>
            <a:grpSpLocks/>
          </p:cNvGrpSpPr>
          <p:nvPr/>
        </p:nvGrpSpPr>
        <p:grpSpPr bwMode="auto">
          <a:xfrm>
            <a:off x="4264025" y="4025900"/>
            <a:ext cx="1449388" cy="666750"/>
            <a:chOff x="4263958" y="4025416"/>
            <a:chExt cx="1448862" cy="667274"/>
          </a:xfrm>
        </p:grpSpPr>
        <p:sp>
          <p:nvSpPr>
            <p:cNvPr id="7191" name="Freeform 32"/>
            <p:cNvSpPr>
              <a:spLocks/>
            </p:cNvSpPr>
            <p:nvPr/>
          </p:nvSpPr>
          <p:spPr bwMode="auto">
            <a:xfrm>
              <a:off x="5372911" y="4318298"/>
              <a:ext cx="339909" cy="107759"/>
            </a:xfrm>
            <a:custGeom>
              <a:avLst/>
              <a:gdLst>
                <a:gd name="T0" fmla="*/ 2147483647 w 160"/>
                <a:gd name="T1" fmla="*/ 0 h 92"/>
                <a:gd name="T2" fmla="*/ 2147483647 w 160"/>
                <a:gd name="T3" fmla="*/ 2147483647 h 92"/>
                <a:gd name="T4" fmla="*/ 0 w 160"/>
                <a:gd name="T5" fmla="*/ 2147483647 h 92"/>
                <a:gd name="T6" fmla="*/ 2147483647 w 160"/>
                <a:gd name="T7" fmla="*/ 2147483647 h 92"/>
                <a:gd name="T8" fmla="*/ 2147483647 w 160"/>
                <a:gd name="T9" fmla="*/ 2147483647 h 92"/>
                <a:gd name="T10" fmla="*/ 2147483647 w 160"/>
                <a:gd name="T11" fmla="*/ 2147483647 h 92"/>
                <a:gd name="T12" fmla="*/ 2147483647 w 160"/>
                <a:gd name="T13" fmla="*/ 2147483647 h 92"/>
                <a:gd name="T14" fmla="*/ 2147483647 w 160"/>
                <a:gd name="T15" fmla="*/ 2147483647 h 92"/>
                <a:gd name="T16" fmla="*/ 2147483647 w 160"/>
                <a:gd name="T17" fmla="*/ 2147483647 h 92"/>
                <a:gd name="T18" fmla="*/ 2147483647 w 160"/>
                <a:gd name="T19" fmla="*/ 0 h 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0"/>
                <a:gd name="T31" fmla="*/ 0 h 92"/>
                <a:gd name="T32" fmla="*/ 160 w 160"/>
                <a:gd name="T33" fmla="*/ 92 h 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0" h="92">
                  <a:moveTo>
                    <a:pt x="156" y="0"/>
                  </a:moveTo>
                  <a:lnTo>
                    <a:pt x="8" y="51"/>
                  </a:lnTo>
                  <a:lnTo>
                    <a:pt x="0" y="64"/>
                  </a:lnTo>
                  <a:lnTo>
                    <a:pt x="4" y="79"/>
                  </a:lnTo>
                  <a:lnTo>
                    <a:pt x="12" y="86"/>
                  </a:lnTo>
                  <a:lnTo>
                    <a:pt x="27" y="86"/>
                  </a:lnTo>
                  <a:lnTo>
                    <a:pt x="38" y="90"/>
                  </a:lnTo>
                  <a:lnTo>
                    <a:pt x="45" y="92"/>
                  </a:lnTo>
                  <a:lnTo>
                    <a:pt x="160" y="47"/>
                  </a:lnTo>
                  <a:lnTo>
                    <a:pt x="156" y="0"/>
                  </a:lnTo>
                  <a:close/>
                </a:path>
              </a:pathLst>
            </a:custGeom>
            <a:solidFill>
              <a:srgbClr val="663300"/>
            </a:solidFill>
            <a:ln w="3175">
              <a:solidFill>
                <a:srgbClr val="000000"/>
              </a:solidFill>
              <a:round/>
              <a:headEnd/>
              <a:tailEnd/>
            </a:ln>
          </p:spPr>
          <p:txBody>
            <a:bodyPr/>
            <a:lstStyle/>
            <a:p>
              <a:endParaRPr lang="es-ES" dirty="0"/>
            </a:p>
          </p:txBody>
        </p:sp>
        <p:sp>
          <p:nvSpPr>
            <p:cNvPr id="7192" name="Freeform 33"/>
            <p:cNvSpPr>
              <a:spLocks/>
            </p:cNvSpPr>
            <p:nvPr/>
          </p:nvSpPr>
          <p:spPr bwMode="auto">
            <a:xfrm>
              <a:off x="4263958" y="4366651"/>
              <a:ext cx="1230045" cy="185124"/>
            </a:xfrm>
            <a:custGeom>
              <a:avLst/>
              <a:gdLst>
                <a:gd name="T0" fmla="*/ 2147483647 w 579"/>
                <a:gd name="T1" fmla="*/ 0 h 158"/>
                <a:gd name="T2" fmla="*/ 2147483647 w 579"/>
                <a:gd name="T3" fmla="*/ 2147483647 h 158"/>
                <a:gd name="T4" fmla="*/ 2147483647 w 579"/>
                <a:gd name="T5" fmla="*/ 2147483647 h 158"/>
                <a:gd name="T6" fmla="*/ 2147483647 w 579"/>
                <a:gd name="T7" fmla="*/ 2147483647 h 158"/>
                <a:gd name="T8" fmla="*/ 2147483647 w 579"/>
                <a:gd name="T9" fmla="*/ 2147483647 h 158"/>
                <a:gd name="T10" fmla="*/ 2147483647 w 579"/>
                <a:gd name="T11" fmla="*/ 2147483647 h 158"/>
                <a:gd name="T12" fmla="*/ 2147483647 w 579"/>
                <a:gd name="T13" fmla="*/ 2147483647 h 158"/>
                <a:gd name="T14" fmla="*/ 2147483647 w 579"/>
                <a:gd name="T15" fmla="*/ 2147483647 h 158"/>
                <a:gd name="T16" fmla="*/ 2147483647 w 579"/>
                <a:gd name="T17" fmla="*/ 2147483647 h 158"/>
                <a:gd name="T18" fmla="*/ 2147483647 w 579"/>
                <a:gd name="T19" fmla="*/ 2147483647 h 158"/>
                <a:gd name="T20" fmla="*/ 2147483647 w 579"/>
                <a:gd name="T21" fmla="*/ 2147483647 h 158"/>
                <a:gd name="T22" fmla="*/ 2147483647 w 579"/>
                <a:gd name="T23" fmla="*/ 2147483647 h 158"/>
                <a:gd name="T24" fmla="*/ 2147483647 w 579"/>
                <a:gd name="T25" fmla="*/ 2147483647 h 158"/>
                <a:gd name="T26" fmla="*/ 2147483647 w 579"/>
                <a:gd name="T27" fmla="*/ 2147483647 h 158"/>
                <a:gd name="T28" fmla="*/ 2147483647 w 579"/>
                <a:gd name="T29" fmla="*/ 2147483647 h 158"/>
                <a:gd name="T30" fmla="*/ 2147483647 w 579"/>
                <a:gd name="T31" fmla="*/ 2147483647 h 158"/>
                <a:gd name="T32" fmla="*/ 2147483647 w 579"/>
                <a:gd name="T33" fmla="*/ 2147483647 h 158"/>
                <a:gd name="T34" fmla="*/ 2147483647 w 579"/>
                <a:gd name="T35" fmla="*/ 2147483647 h 158"/>
                <a:gd name="T36" fmla="*/ 2147483647 w 579"/>
                <a:gd name="T37" fmla="*/ 2147483647 h 158"/>
                <a:gd name="T38" fmla="*/ 2147483647 w 579"/>
                <a:gd name="T39" fmla="*/ 2147483647 h 158"/>
                <a:gd name="T40" fmla="*/ 2147483647 w 579"/>
                <a:gd name="T41" fmla="*/ 2147483647 h 158"/>
                <a:gd name="T42" fmla="*/ 2147483647 w 579"/>
                <a:gd name="T43" fmla="*/ 2147483647 h 158"/>
                <a:gd name="T44" fmla="*/ 2147483647 w 579"/>
                <a:gd name="T45" fmla="*/ 2147483647 h 158"/>
                <a:gd name="T46" fmla="*/ 2147483647 w 579"/>
                <a:gd name="T47" fmla="*/ 2147483647 h 158"/>
                <a:gd name="T48" fmla="*/ 2147483647 w 579"/>
                <a:gd name="T49" fmla="*/ 2147483647 h 158"/>
                <a:gd name="T50" fmla="*/ 2147483647 w 579"/>
                <a:gd name="T51" fmla="*/ 2147483647 h 158"/>
                <a:gd name="T52" fmla="*/ 2147483647 w 579"/>
                <a:gd name="T53" fmla="*/ 2147483647 h 158"/>
                <a:gd name="T54" fmla="*/ 2147483647 w 579"/>
                <a:gd name="T55" fmla="*/ 2147483647 h 158"/>
                <a:gd name="T56" fmla="*/ 2147483647 w 579"/>
                <a:gd name="T57" fmla="*/ 2147483647 h 158"/>
                <a:gd name="T58" fmla="*/ 2147483647 w 579"/>
                <a:gd name="T59" fmla="*/ 2147483647 h 158"/>
                <a:gd name="T60" fmla="*/ 2147483647 w 579"/>
                <a:gd name="T61" fmla="*/ 2147483647 h 158"/>
                <a:gd name="T62" fmla="*/ 2147483647 w 579"/>
                <a:gd name="T63" fmla="*/ 2147483647 h 158"/>
                <a:gd name="T64" fmla="*/ 2147483647 w 579"/>
                <a:gd name="T65" fmla="*/ 2147483647 h 158"/>
                <a:gd name="T66" fmla="*/ 2147483647 w 579"/>
                <a:gd name="T67" fmla="*/ 2147483647 h 158"/>
                <a:gd name="T68" fmla="*/ 2147483647 w 579"/>
                <a:gd name="T69" fmla="*/ 2147483647 h 158"/>
                <a:gd name="T70" fmla="*/ 2147483647 w 579"/>
                <a:gd name="T71" fmla="*/ 2147483647 h 158"/>
                <a:gd name="T72" fmla="*/ 2147483647 w 579"/>
                <a:gd name="T73" fmla="*/ 2147483647 h 158"/>
                <a:gd name="T74" fmla="*/ 2147483647 w 579"/>
                <a:gd name="T75" fmla="*/ 2147483647 h 158"/>
                <a:gd name="T76" fmla="*/ 2147483647 w 579"/>
                <a:gd name="T77" fmla="*/ 2147483647 h 158"/>
                <a:gd name="T78" fmla="*/ 2147483647 w 579"/>
                <a:gd name="T79" fmla="*/ 2147483647 h 158"/>
                <a:gd name="T80" fmla="*/ 2147483647 w 579"/>
                <a:gd name="T81" fmla="*/ 2147483647 h 158"/>
                <a:gd name="T82" fmla="*/ 2147483647 w 579"/>
                <a:gd name="T83" fmla="*/ 2147483647 h 158"/>
                <a:gd name="T84" fmla="*/ 0 w 579"/>
                <a:gd name="T85" fmla="*/ 2147483647 h 158"/>
                <a:gd name="T86" fmla="*/ 2147483647 w 579"/>
                <a:gd name="T87" fmla="*/ 0 h 1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79"/>
                <a:gd name="T133" fmla="*/ 0 h 158"/>
                <a:gd name="T134" fmla="*/ 579 w 579"/>
                <a:gd name="T135" fmla="*/ 158 h 15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79" h="158">
                  <a:moveTo>
                    <a:pt x="2" y="0"/>
                  </a:moveTo>
                  <a:lnTo>
                    <a:pt x="15" y="30"/>
                  </a:lnTo>
                  <a:lnTo>
                    <a:pt x="30" y="40"/>
                  </a:lnTo>
                  <a:lnTo>
                    <a:pt x="49" y="47"/>
                  </a:lnTo>
                  <a:lnTo>
                    <a:pt x="88" y="45"/>
                  </a:lnTo>
                  <a:lnTo>
                    <a:pt x="110" y="36"/>
                  </a:lnTo>
                  <a:lnTo>
                    <a:pt x="122" y="25"/>
                  </a:lnTo>
                  <a:lnTo>
                    <a:pt x="133" y="13"/>
                  </a:lnTo>
                  <a:lnTo>
                    <a:pt x="146" y="8"/>
                  </a:lnTo>
                  <a:lnTo>
                    <a:pt x="172" y="19"/>
                  </a:lnTo>
                  <a:lnTo>
                    <a:pt x="253" y="104"/>
                  </a:lnTo>
                  <a:lnTo>
                    <a:pt x="343" y="77"/>
                  </a:lnTo>
                  <a:lnTo>
                    <a:pt x="401" y="55"/>
                  </a:lnTo>
                  <a:lnTo>
                    <a:pt x="425" y="51"/>
                  </a:lnTo>
                  <a:lnTo>
                    <a:pt x="442" y="57"/>
                  </a:lnTo>
                  <a:lnTo>
                    <a:pt x="451" y="81"/>
                  </a:lnTo>
                  <a:lnTo>
                    <a:pt x="474" y="98"/>
                  </a:lnTo>
                  <a:lnTo>
                    <a:pt x="507" y="109"/>
                  </a:lnTo>
                  <a:lnTo>
                    <a:pt x="541" y="102"/>
                  </a:lnTo>
                  <a:lnTo>
                    <a:pt x="560" y="94"/>
                  </a:lnTo>
                  <a:lnTo>
                    <a:pt x="569" y="85"/>
                  </a:lnTo>
                  <a:lnTo>
                    <a:pt x="577" y="72"/>
                  </a:lnTo>
                  <a:lnTo>
                    <a:pt x="579" y="122"/>
                  </a:lnTo>
                  <a:lnTo>
                    <a:pt x="569" y="141"/>
                  </a:lnTo>
                  <a:lnTo>
                    <a:pt x="547" y="151"/>
                  </a:lnTo>
                  <a:lnTo>
                    <a:pt x="522" y="158"/>
                  </a:lnTo>
                  <a:lnTo>
                    <a:pt x="481" y="156"/>
                  </a:lnTo>
                  <a:lnTo>
                    <a:pt x="461" y="147"/>
                  </a:lnTo>
                  <a:lnTo>
                    <a:pt x="446" y="134"/>
                  </a:lnTo>
                  <a:lnTo>
                    <a:pt x="442" y="117"/>
                  </a:lnTo>
                  <a:lnTo>
                    <a:pt x="438" y="100"/>
                  </a:lnTo>
                  <a:lnTo>
                    <a:pt x="427" y="92"/>
                  </a:lnTo>
                  <a:lnTo>
                    <a:pt x="322" y="115"/>
                  </a:lnTo>
                  <a:lnTo>
                    <a:pt x="249" y="147"/>
                  </a:lnTo>
                  <a:lnTo>
                    <a:pt x="163" y="57"/>
                  </a:lnTo>
                  <a:lnTo>
                    <a:pt x="150" y="55"/>
                  </a:lnTo>
                  <a:lnTo>
                    <a:pt x="137" y="60"/>
                  </a:lnTo>
                  <a:lnTo>
                    <a:pt x="129" y="66"/>
                  </a:lnTo>
                  <a:lnTo>
                    <a:pt x="116" y="75"/>
                  </a:lnTo>
                  <a:lnTo>
                    <a:pt x="92" y="87"/>
                  </a:lnTo>
                  <a:lnTo>
                    <a:pt x="39" y="85"/>
                  </a:lnTo>
                  <a:lnTo>
                    <a:pt x="15" y="72"/>
                  </a:lnTo>
                  <a:lnTo>
                    <a:pt x="0" y="49"/>
                  </a:lnTo>
                  <a:lnTo>
                    <a:pt x="2" y="0"/>
                  </a:lnTo>
                  <a:close/>
                </a:path>
              </a:pathLst>
            </a:custGeom>
            <a:solidFill>
              <a:srgbClr val="663300"/>
            </a:solidFill>
            <a:ln w="3175">
              <a:solidFill>
                <a:srgbClr val="000000"/>
              </a:solidFill>
              <a:round/>
              <a:headEnd/>
              <a:tailEnd/>
            </a:ln>
          </p:spPr>
          <p:txBody>
            <a:bodyPr/>
            <a:lstStyle/>
            <a:p>
              <a:endParaRPr lang="es-ES" dirty="0"/>
            </a:p>
          </p:txBody>
        </p:sp>
        <p:sp>
          <p:nvSpPr>
            <p:cNvPr id="7193" name="Freeform 34"/>
            <p:cNvSpPr>
              <a:spLocks/>
            </p:cNvSpPr>
            <p:nvPr/>
          </p:nvSpPr>
          <p:spPr bwMode="auto">
            <a:xfrm>
              <a:off x="4283078" y="4192580"/>
              <a:ext cx="191199" cy="131244"/>
            </a:xfrm>
            <a:custGeom>
              <a:avLst/>
              <a:gdLst>
                <a:gd name="T0" fmla="*/ 0 w 90"/>
                <a:gd name="T1" fmla="*/ 2147483647 h 111"/>
                <a:gd name="T2" fmla="*/ 0 w 90"/>
                <a:gd name="T3" fmla="*/ 2147483647 h 111"/>
                <a:gd name="T4" fmla="*/ 2147483647 w 90"/>
                <a:gd name="T5" fmla="*/ 2147483647 h 111"/>
                <a:gd name="T6" fmla="*/ 2147483647 w 90"/>
                <a:gd name="T7" fmla="*/ 2147483647 h 111"/>
                <a:gd name="T8" fmla="*/ 2147483647 w 90"/>
                <a:gd name="T9" fmla="*/ 2147483647 h 111"/>
                <a:gd name="T10" fmla="*/ 2147483647 w 90"/>
                <a:gd name="T11" fmla="*/ 2147483647 h 111"/>
                <a:gd name="T12" fmla="*/ 2147483647 w 90"/>
                <a:gd name="T13" fmla="*/ 2147483647 h 111"/>
                <a:gd name="T14" fmla="*/ 2147483647 w 90"/>
                <a:gd name="T15" fmla="*/ 2147483647 h 111"/>
                <a:gd name="T16" fmla="*/ 2147483647 w 90"/>
                <a:gd name="T17" fmla="*/ 2147483647 h 111"/>
                <a:gd name="T18" fmla="*/ 2147483647 w 90"/>
                <a:gd name="T19" fmla="*/ 0 h 111"/>
                <a:gd name="T20" fmla="*/ 0 w 90"/>
                <a:gd name="T21" fmla="*/ 2147483647 h 1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111"/>
                <a:gd name="T35" fmla="*/ 90 w 90"/>
                <a:gd name="T36" fmla="*/ 111 h 1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111">
                  <a:moveTo>
                    <a:pt x="0" y="15"/>
                  </a:moveTo>
                  <a:lnTo>
                    <a:pt x="0" y="45"/>
                  </a:lnTo>
                  <a:lnTo>
                    <a:pt x="34" y="75"/>
                  </a:lnTo>
                  <a:lnTo>
                    <a:pt x="73" y="111"/>
                  </a:lnTo>
                  <a:lnTo>
                    <a:pt x="85" y="111"/>
                  </a:lnTo>
                  <a:lnTo>
                    <a:pt x="90" y="107"/>
                  </a:lnTo>
                  <a:lnTo>
                    <a:pt x="90" y="96"/>
                  </a:lnTo>
                  <a:lnTo>
                    <a:pt x="90" y="90"/>
                  </a:lnTo>
                  <a:lnTo>
                    <a:pt x="38" y="37"/>
                  </a:lnTo>
                  <a:lnTo>
                    <a:pt x="4" y="0"/>
                  </a:lnTo>
                  <a:lnTo>
                    <a:pt x="0" y="15"/>
                  </a:lnTo>
                  <a:close/>
                </a:path>
              </a:pathLst>
            </a:custGeom>
            <a:solidFill>
              <a:srgbClr val="663300"/>
            </a:solidFill>
            <a:ln w="3175">
              <a:solidFill>
                <a:srgbClr val="000000"/>
              </a:solidFill>
              <a:round/>
              <a:headEnd/>
              <a:tailEnd/>
            </a:ln>
          </p:spPr>
          <p:txBody>
            <a:bodyPr/>
            <a:lstStyle/>
            <a:p>
              <a:endParaRPr lang="es-ES" dirty="0"/>
            </a:p>
          </p:txBody>
        </p:sp>
        <p:grpSp>
          <p:nvGrpSpPr>
            <p:cNvPr id="8" name="Group 59"/>
            <p:cNvGrpSpPr>
              <a:grpSpLocks/>
            </p:cNvGrpSpPr>
            <p:nvPr/>
          </p:nvGrpSpPr>
          <p:grpSpPr bwMode="auto">
            <a:xfrm>
              <a:off x="4268207" y="4025416"/>
              <a:ext cx="1436115" cy="667274"/>
              <a:chOff x="4268207" y="4025416"/>
              <a:chExt cx="1436115" cy="667274"/>
            </a:xfrm>
          </p:grpSpPr>
          <p:sp>
            <p:nvSpPr>
              <p:cNvPr id="7195" name="Freeform 31"/>
              <p:cNvSpPr>
                <a:spLocks/>
              </p:cNvSpPr>
              <p:nvPr/>
            </p:nvSpPr>
            <p:spPr bwMode="auto">
              <a:xfrm>
                <a:off x="4268207" y="4214684"/>
                <a:ext cx="1436115" cy="478006"/>
              </a:xfrm>
              <a:custGeom>
                <a:avLst/>
                <a:gdLst>
                  <a:gd name="T0" fmla="*/ 2147483647 w 676"/>
                  <a:gd name="T1" fmla="*/ 2147483647 h 407"/>
                  <a:gd name="T2" fmla="*/ 2147483647 w 676"/>
                  <a:gd name="T3" fmla="*/ 2147483647 h 407"/>
                  <a:gd name="T4" fmla="*/ 2147483647 w 676"/>
                  <a:gd name="T5" fmla="*/ 2147483647 h 407"/>
                  <a:gd name="T6" fmla="*/ 2147483647 w 676"/>
                  <a:gd name="T7" fmla="*/ 2147483647 h 407"/>
                  <a:gd name="T8" fmla="*/ 2147483647 w 676"/>
                  <a:gd name="T9" fmla="*/ 2147483647 h 407"/>
                  <a:gd name="T10" fmla="*/ 2147483647 w 676"/>
                  <a:gd name="T11" fmla="*/ 2147483647 h 407"/>
                  <a:gd name="T12" fmla="*/ 2147483647 w 676"/>
                  <a:gd name="T13" fmla="*/ 2147483647 h 407"/>
                  <a:gd name="T14" fmla="*/ 2147483647 w 676"/>
                  <a:gd name="T15" fmla="*/ 2147483647 h 407"/>
                  <a:gd name="T16" fmla="*/ 0 w 676"/>
                  <a:gd name="T17" fmla="*/ 2147483647 h 407"/>
                  <a:gd name="T18" fmla="*/ 2147483647 w 676"/>
                  <a:gd name="T19" fmla="*/ 2147483647 h 407"/>
                  <a:gd name="T20" fmla="*/ 2147483647 w 676"/>
                  <a:gd name="T21" fmla="*/ 2147483647 h 407"/>
                  <a:gd name="T22" fmla="*/ 2147483647 w 676"/>
                  <a:gd name="T23" fmla="*/ 2147483647 h 407"/>
                  <a:gd name="T24" fmla="*/ 2147483647 w 676"/>
                  <a:gd name="T25" fmla="*/ 2147483647 h 407"/>
                  <a:gd name="T26" fmla="*/ 2147483647 w 676"/>
                  <a:gd name="T27" fmla="*/ 2147483647 h 407"/>
                  <a:gd name="T28" fmla="*/ 2147483647 w 676"/>
                  <a:gd name="T29" fmla="*/ 2147483647 h 407"/>
                  <a:gd name="T30" fmla="*/ 2147483647 w 676"/>
                  <a:gd name="T31" fmla="*/ 2147483647 h 407"/>
                  <a:gd name="T32" fmla="*/ 2147483647 w 676"/>
                  <a:gd name="T33" fmla="*/ 2147483647 h 407"/>
                  <a:gd name="T34" fmla="*/ 2147483647 w 676"/>
                  <a:gd name="T35" fmla="*/ 2147483647 h 407"/>
                  <a:gd name="T36" fmla="*/ 2147483647 w 676"/>
                  <a:gd name="T37" fmla="*/ 2147483647 h 407"/>
                  <a:gd name="T38" fmla="*/ 2147483647 w 676"/>
                  <a:gd name="T39" fmla="*/ 2147483647 h 407"/>
                  <a:gd name="T40" fmla="*/ 2147483647 w 676"/>
                  <a:gd name="T41" fmla="*/ 2147483647 h 407"/>
                  <a:gd name="T42" fmla="*/ 2147483647 w 676"/>
                  <a:gd name="T43" fmla="*/ 2147483647 h 407"/>
                  <a:gd name="T44" fmla="*/ 2147483647 w 676"/>
                  <a:gd name="T45" fmla="*/ 2147483647 h 407"/>
                  <a:gd name="T46" fmla="*/ 2147483647 w 676"/>
                  <a:gd name="T47" fmla="*/ 2147483647 h 407"/>
                  <a:gd name="T48" fmla="*/ 2147483647 w 676"/>
                  <a:gd name="T49" fmla="*/ 2147483647 h 407"/>
                  <a:gd name="T50" fmla="*/ 2147483647 w 676"/>
                  <a:gd name="T51" fmla="*/ 2147483647 h 407"/>
                  <a:gd name="T52" fmla="*/ 2147483647 w 676"/>
                  <a:gd name="T53" fmla="*/ 2147483647 h 407"/>
                  <a:gd name="T54" fmla="*/ 2147483647 w 676"/>
                  <a:gd name="T55" fmla="*/ 2147483647 h 407"/>
                  <a:gd name="T56" fmla="*/ 2147483647 w 676"/>
                  <a:gd name="T57" fmla="*/ 2147483647 h 407"/>
                  <a:gd name="T58" fmla="*/ 2147483647 w 676"/>
                  <a:gd name="T59" fmla="*/ 2147483647 h 407"/>
                  <a:gd name="T60" fmla="*/ 2147483647 w 676"/>
                  <a:gd name="T61" fmla="*/ 2147483647 h 407"/>
                  <a:gd name="T62" fmla="*/ 2147483647 w 676"/>
                  <a:gd name="T63" fmla="*/ 2147483647 h 407"/>
                  <a:gd name="T64" fmla="*/ 2147483647 w 676"/>
                  <a:gd name="T65" fmla="*/ 2147483647 h 4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76"/>
                  <a:gd name="T100" fmla="*/ 0 h 407"/>
                  <a:gd name="T101" fmla="*/ 676 w 676"/>
                  <a:gd name="T102" fmla="*/ 407 h 4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76" h="407">
                    <a:moveTo>
                      <a:pt x="502" y="105"/>
                    </a:moveTo>
                    <a:lnTo>
                      <a:pt x="513" y="103"/>
                    </a:lnTo>
                    <a:lnTo>
                      <a:pt x="517" y="97"/>
                    </a:lnTo>
                    <a:lnTo>
                      <a:pt x="520" y="88"/>
                    </a:lnTo>
                    <a:lnTo>
                      <a:pt x="432" y="0"/>
                    </a:lnTo>
                    <a:lnTo>
                      <a:pt x="292" y="47"/>
                    </a:lnTo>
                    <a:lnTo>
                      <a:pt x="183" y="86"/>
                    </a:lnTo>
                    <a:lnTo>
                      <a:pt x="101" y="114"/>
                    </a:lnTo>
                    <a:lnTo>
                      <a:pt x="9" y="144"/>
                    </a:lnTo>
                    <a:lnTo>
                      <a:pt x="58" y="199"/>
                    </a:lnTo>
                    <a:lnTo>
                      <a:pt x="84" y="225"/>
                    </a:lnTo>
                    <a:lnTo>
                      <a:pt x="95" y="240"/>
                    </a:lnTo>
                    <a:lnTo>
                      <a:pt x="95" y="251"/>
                    </a:lnTo>
                    <a:lnTo>
                      <a:pt x="84" y="259"/>
                    </a:lnTo>
                    <a:lnTo>
                      <a:pt x="60" y="259"/>
                    </a:lnTo>
                    <a:lnTo>
                      <a:pt x="26" y="263"/>
                    </a:lnTo>
                    <a:lnTo>
                      <a:pt x="0" y="289"/>
                    </a:lnTo>
                    <a:lnTo>
                      <a:pt x="0" y="304"/>
                    </a:lnTo>
                    <a:lnTo>
                      <a:pt x="17" y="330"/>
                    </a:lnTo>
                    <a:lnTo>
                      <a:pt x="30" y="338"/>
                    </a:lnTo>
                    <a:lnTo>
                      <a:pt x="52" y="342"/>
                    </a:lnTo>
                    <a:lnTo>
                      <a:pt x="77" y="342"/>
                    </a:lnTo>
                    <a:lnTo>
                      <a:pt x="92" y="338"/>
                    </a:lnTo>
                    <a:lnTo>
                      <a:pt x="108" y="330"/>
                    </a:lnTo>
                    <a:lnTo>
                      <a:pt x="123" y="319"/>
                    </a:lnTo>
                    <a:lnTo>
                      <a:pt x="129" y="310"/>
                    </a:lnTo>
                    <a:lnTo>
                      <a:pt x="142" y="306"/>
                    </a:lnTo>
                    <a:lnTo>
                      <a:pt x="155" y="308"/>
                    </a:lnTo>
                    <a:lnTo>
                      <a:pt x="204" y="349"/>
                    </a:lnTo>
                    <a:lnTo>
                      <a:pt x="253" y="400"/>
                    </a:lnTo>
                    <a:lnTo>
                      <a:pt x="322" y="377"/>
                    </a:lnTo>
                    <a:lnTo>
                      <a:pt x="363" y="364"/>
                    </a:lnTo>
                    <a:lnTo>
                      <a:pt x="401" y="349"/>
                    </a:lnTo>
                    <a:lnTo>
                      <a:pt x="423" y="349"/>
                    </a:lnTo>
                    <a:lnTo>
                      <a:pt x="438" y="357"/>
                    </a:lnTo>
                    <a:lnTo>
                      <a:pt x="442" y="372"/>
                    </a:lnTo>
                    <a:lnTo>
                      <a:pt x="457" y="392"/>
                    </a:lnTo>
                    <a:lnTo>
                      <a:pt x="479" y="400"/>
                    </a:lnTo>
                    <a:lnTo>
                      <a:pt x="509" y="407"/>
                    </a:lnTo>
                    <a:lnTo>
                      <a:pt x="541" y="402"/>
                    </a:lnTo>
                    <a:lnTo>
                      <a:pt x="562" y="389"/>
                    </a:lnTo>
                    <a:lnTo>
                      <a:pt x="575" y="372"/>
                    </a:lnTo>
                    <a:lnTo>
                      <a:pt x="575" y="366"/>
                    </a:lnTo>
                    <a:lnTo>
                      <a:pt x="571" y="351"/>
                    </a:lnTo>
                    <a:lnTo>
                      <a:pt x="552" y="338"/>
                    </a:lnTo>
                    <a:lnTo>
                      <a:pt x="539" y="332"/>
                    </a:lnTo>
                    <a:lnTo>
                      <a:pt x="524" y="323"/>
                    </a:lnTo>
                    <a:lnTo>
                      <a:pt x="522" y="317"/>
                    </a:lnTo>
                    <a:lnTo>
                      <a:pt x="524" y="308"/>
                    </a:lnTo>
                    <a:lnTo>
                      <a:pt x="571" y="291"/>
                    </a:lnTo>
                    <a:lnTo>
                      <a:pt x="676" y="253"/>
                    </a:lnTo>
                    <a:lnTo>
                      <a:pt x="648" y="218"/>
                    </a:lnTo>
                    <a:lnTo>
                      <a:pt x="588" y="163"/>
                    </a:lnTo>
                    <a:lnTo>
                      <a:pt x="573" y="156"/>
                    </a:lnTo>
                    <a:lnTo>
                      <a:pt x="558" y="159"/>
                    </a:lnTo>
                    <a:lnTo>
                      <a:pt x="552" y="169"/>
                    </a:lnTo>
                    <a:lnTo>
                      <a:pt x="535" y="180"/>
                    </a:lnTo>
                    <a:lnTo>
                      <a:pt x="509" y="189"/>
                    </a:lnTo>
                    <a:lnTo>
                      <a:pt x="485" y="189"/>
                    </a:lnTo>
                    <a:lnTo>
                      <a:pt x="453" y="178"/>
                    </a:lnTo>
                    <a:lnTo>
                      <a:pt x="434" y="167"/>
                    </a:lnTo>
                    <a:lnTo>
                      <a:pt x="425" y="148"/>
                    </a:lnTo>
                    <a:lnTo>
                      <a:pt x="425" y="135"/>
                    </a:lnTo>
                    <a:lnTo>
                      <a:pt x="459" y="109"/>
                    </a:lnTo>
                    <a:lnTo>
                      <a:pt x="477" y="105"/>
                    </a:lnTo>
                    <a:lnTo>
                      <a:pt x="489" y="105"/>
                    </a:lnTo>
                    <a:lnTo>
                      <a:pt x="502" y="105"/>
                    </a:lnTo>
                    <a:close/>
                  </a:path>
                </a:pathLst>
              </a:custGeom>
              <a:solidFill>
                <a:srgbClr val="663300"/>
              </a:solidFill>
              <a:ln w="9525">
                <a:noFill/>
                <a:round/>
                <a:headEnd/>
                <a:tailEnd/>
              </a:ln>
            </p:spPr>
            <p:txBody>
              <a:bodyPr/>
              <a:lstStyle/>
              <a:p>
                <a:endParaRPr lang="es-ES" dirty="0"/>
              </a:p>
            </p:txBody>
          </p:sp>
          <p:sp>
            <p:nvSpPr>
              <p:cNvPr id="7196" name="Freeform 35"/>
              <p:cNvSpPr>
                <a:spLocks/>
              </p:cNvSpPr>
              <p:nvPr/>
            </p:nvSpPr>
            <p:spPr bwMode="auto">
              <a:xfrm>
                <a:off x="5166841" y="4135937"/>
                <a:ext cx="206070" cy="89799"/>
              </a:xfrm>
              <a:custGeom>
                <a:avLst/>
                <a:gdLst>
                  <a:gd name="T0" fmla="*/ 2147483647 w 97"/>
                  <a:gd name="T1" fmla="*/ 0 h 77"/>
                  <a:gd name="T2" fmla="*/ 2147483647 w 97"/>
                  <a:gd name="T3" fmla="*/ 2147483647 h 77"/>
                  <a:gd name="T4" fmla="*/ 2147483647 w 97"/>
                  <a:gd name="T5" fmla="*/ 2147483647 h 77"/>
                  <a:gd name="T6" fmla="*/ 2147483647 w 97"/>
                  <a:gd name="T7" fmla="*/ 2147483647 h 77"/>
                  <a:gd name="T8" fmla="*/ 2147483647 w 97"/>
                  <a:gd name="T9" fmla="*/ 2147483647 h 77"/>
                  <a:gd name="T10" fmla="*/ 2147483647 w 97"/>
                  <a:gd name="T11" fmla="*/ 2147483647 h 77"/>
                  <a:gd name="T12" fmla="*/ 2147483647 w 97"/>
                  <a:gd name="T13" fmla="*/ 2147483647 h 77"/>
                  <a:gd name="T14" fmla="*/ 2147483647 w 97"/>
                  <a:gd name="T15" fmla="*/ 2147483647 h 77"/>
                  <a:gd name="T16" fmla="*/ 2147483647 w 97"/>
                  <a:gd name="T17" fmla="*/ 2147483647 h 77"/>
                  <a:gd name="T18" fmla="*/ 2147483647 w 97"/>
                  <a:gd name="T19" fmla="*/ 2147483647 h 77"/>
                  <a:gd name="T20" fmla="*/ 2147483647 w 97"/>
                  <a:gd name="T21" fmla="*/ 2147483647 h 77"/>
                  <a:gd name="T22" fmla="*/ 2147483647 w 97"/>
                  <a:gd name="T23" fmla="*/ 2147483647 h 77"/>
                  <a:gd name="T24" fmla="*/ 2147483647 w 97"/>
                  <a:gd name="T25" fmla="*/ 2147483647 h 77"/>
                  <a:gd name="T26" fmla="*/ 0 w 97"/>
                  <a:gd name="T27" fmla="*/ 2147483647 h 77"/>
                  <a:gd name="T28" fmla="*/ 2147483647 w 97"/>
                  <a:gd name="T29" fmla="*/ 2147483647 h 77"/>
                  <a:gd name="T30" fmla="*/ 2147483647 w 97"/>
                  <a:gd name="T31" fmla="*/ 2147483647 h 77"/>
                  <a:gd name="T32" fmla="*/ 2147483647 w 97"/>
                  <a:gd name="T33" fmla="*/ 2147483647 h 77"/>
                  <a:gd name="T34" fmla="*/ 2147483647 w 97"/>
                  <a:gd name="T35" fmla="*/ 2147483647 h 77"/>
                  <a:gd name="T36" fmla="*/ 2147483647 w 97"/>
                  <a:gd name="T37" fmla="*/ 2147483647 h 77"/>
                  <a:gd name="T38" fmla="*/ 2147483647 w 97"/>
                  <a:gd name="T39" fmla="*/ 0 h 77"/>
                  <a:gd name="T40" fmla="*/ 2147483647 w 97"/>
                  <a:gd name="T41" fmla="*/ 0 h 7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7"/>
                  <a:gd name="T64" fmla="*/ 0 h 77"/>
                  <a:gd name="T65" fmla="*/ 97 w 97"/>
                  <a:gd name="T66" fmla="*/ 77 h 7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7" h="77">
                    <a:moveTo>
                      <a:pt x="97" y="0"/>
                    </a:moveTo>
                    <a:lnTo>
                      <a:pt x="97" y="41"/>
                    </a:lnTo>
                    <a:lnTo>
                      <a:pt x="94" y="49"/>
                    </a:lnTo>
                    <a:lnTo>
                      <a:pt x="84" y="58"/>
                    </a:lnTo>
                    <a:lnTo>
                      <a:pt x="73" y="58"/>
                    </a:lnTo>
                    <a:lnTo>
                      <a:pt x="64" y="58"/>
                    </a:lnTo>
                    <a:lnTo>
                      <a:pt x="54" y="58"/>
                    </a:lnTo>
                    <a:lnTo>
                      <a:pt x="43" y="58"/>
                    </a:lnTo>
                    <a:lnTo>
                      <a:pt x="28" y="58"/>
                    </a:lnTo>
                    <a:lnTo>
                      <a:pt x="17" y="64"/>
                    </a:lnTo>
                    <a:lnTo>
                      <a:pt x="11" y="75"/>
                    </a:lnTo>
                    <a:lnTo>
                      <a:pt x="11" y="77"/>
                    </a:lnTo>
                    <a:lnTo>
                      <a:pt x="2" y="66"/>
                    </a:lnTo>
                    <a:lnTo>
                      <a:pt x="0" y="51"/>
                    </a:lnTo>
                    <a:lnTo>
                      <a:pt x="4" y="32"/>
                    </a:lnTo>
                    <a:lnTo>
                      <a:pt x="32" y="15"/>
                    </a:lnTo>
                    <a:lnTo>
                      <a:pt x="54" y="11"/>
                    </a:lnTo>
                    <a:lnTo>
                      <a:pt x="75" y="11"/>
                    </a:lnTo>
                    <a:lnTo>
                      <a:pt x="86" y="11"/>
                    </a:lnTo>
                    <a:lnTo>
                      <a:pt x="94" y="0"/>
                    </a:lnTo>
                    <a:lnTo>
                      <a:pt x="97" y="0"/>
                    </a:lnTo>
                    <a:close/>
                  </a:path>
                </a:pathLst>
              </a:custGeom>
              <a:solidFill>
                <a:srgbClr val="663300"/>
              </a:solidFill>
              <a:ln w="3175">
                <a:solidFill>
                  <a:srgbClr val="000000"/>
                </a:solidFill>
                <a:round/>
                <a:headEnd/>
                <a:tailEnd/>
              </a:ln>
            </p:spPr>
            <p:txBody>
              <a:bodyPr/>
              <a:lstStyle/>
              <a:p>
                <a:endParaRPr lang="es-ES" dirty="0"/>
              </a:p>
            </p:txBody>
          </p:sp>
          <p:sp>
            <p:nvSpPr>
              <p:cNvPr id="7197" name="Freeform 36"/>
              <p:cNvSpPr>
                <a:spLocks/>
              </p:cNvSpPr>
              <p:nvPr/>
            </p:nvSpPr>
            <p:spPr bwMode="auto">
              <a:xfrm>
                <a:off x="4268207" y="4025416"/>
                <a:ext cx="1436115" cy="471098"/>
              </a:xfrm>
              <a:custGeom>
                <a:avLst/>
                <a:gdLst>
                  <a:gd name="T0" fmla="*/ 2147483647 w 676"/>
                  <a:gd name="T1" fmla="*/ 2147483647 h 402"/>
                  <a:gd name="T2" fmla="*/ 2147483647 w 676"/>
                  <a:gd name="T3" fmla="*/ 2147483647 h 402"/>
                  <a:gd name="T4" fmla="*/ 2147483647 w 676"/>
                  <a:gd name="T5" fmla="*/ 2147483647 h 402"/>
                  <a:gd name="T6" fmla="*/ 2147483647 w 676"/>
                  <a:gd name="T7" fmla="*/ 2147483647 h 402"/>
                  <a:gd name="T8" fmla="*/ 2147483647 w 676"/>
                  <a:gd name="T9" fmla="*/ 2147483647 h 402"/>
                  <a:gd name="T10" fmla="*/ 2147483647 w 676"/>
                  <a:gd name="T11" fmla="*/ 2147483647 h 402"/>
                  <a:gd name="T12" fmla="*/ 2147483647 w 676"/>
                  <a:gd name="T13" fmla="*/ 2147483647 h 402"/>
                  <a:gd name="T14" fmla="*/ 2147483647 w 676"/>
                  <a:gd name="T15" fmla="*/ 2147483647 h 402"/>
                  <a:gd name="T16" fmla="*/ 0 w 676"/>
                  <a:gd name="T17" fmla="*/ 2147483647 h 402"/>
                  <a:gd name="T18" fmla="*/ 2147483647 w 676"/>
                  <a:gd name="T19" fmla="*/ 2147483647 h 402"/>
                  <a:gd name="T20" fmla="*/ 2147483647 w 676"/>
                  <a:gd name="T21" fmla="*/ 2147483647 h 402"/>
                  <a:gd name="T22" fmla="*/ 2147483647 w 676"/>
                  <a:gd name="T23" fmla="*/ 2147483647 h 402"/>
                  <a:gd name="T24" fmla="*/ 2147483647 w 676"/>
                  <a:gd name="T25" fmla="*/ 2147483647 h 402"/>
                  <a:gd name="T26" fmla="*/ 2147483647 w 676"/>
                  <a:gd name="T27" fmla="*/ 2147483647 h 402"/>
                  <a:gd name="T28" fmla="*/ 2147483647 w 676"/>
                  <a:gd name="T29" fmla="*/ 2147483647 h 402"/>
                  <a:gd name="T30" fmla="*/ 2147483647 w 676"/>
                  <a:gd name="T31" fmla="*/ 2147483647 h 402"/>
                  <a:gd name="T32" fmla="*/ 2147483647 w 676"/>
                  <a:gd name="T33" fmla="*/ 2147483647 h 402"/>
                  <a:gd name="T34" fmla="*/ 2147483647 w 676"/>
                  <a:gd name="T35" fmla="*/ 2147483647 h 402"/>
                  <a:gd name="T36" fmla="*/ 2147483647 w 676"/>
                  <a:gd name="T37" fmla="*/ 2147483647 h 402"/>
                  <a:gd name="T38" fmla="*/ 2147483647 w 676"/>
                  <a:gd name="T39" fmla="*/ 2147483647 h 402"/>
                  <a:gd name="T40" fmla="*/ 2147483647 w 676"/>
                  <a:gd name="T41" fmla="*/ 2147483647 h 402"/>
                  <a:gd name="T42" fmla="*/ 2147483647 w 676"/>
                  <a:gd name="T43" fmla="*/ 2147483647 h 402"/>
                  <a:gd name="T44" fmla="*/ 2147483647 w 676"/>
                  <a:gd name="T45" fmla="*/ 2147483647 h 402"/>
                  <a:gd name="T46" fmla="*/ 2147483647 w 676"/>
                  <a:gd name="T47" fmla="*/ 2147483647 h 402"/>
                  <a:gd name="T48" fmla="*/ 2147483647 w 676"/>
                  <a:gd name="T49" fmla="*/ 2147483647 h 402"/>
                  <a:gd name="T50" fmla="*/ 2147483647 w 676"/>
                  <a:gd name="T51" fmla="*/ 2147483647 h 402"/>
                  <a:gd name="T52" fmla="*/ 2147483647 w 676"/>
                  <a:gd name="T53" fmla="*/ 2147483647 h 402"/>
                  <a:gd name="T54" fmla="*/ 2147483647 w 676"/>
                  <a:gd name="T55" fmla="*/ 2147483647 h 402"/>
                  <a:gd name="T56" fmla="*/ 2147483647 w 676"/>
                  <a:gd name="T57" fmla="*/ 2147483647 h 402"/>
                  <a:gd name="T58" fmla="*/ 2147483647 w 676"/>
                  <a:gd name="T59" fmla="*/ 2147483647 h 402"/>
                  <a:gd name="T60" fmla="*/ 2147483647 w 676"/>
                  <a:gd name="T61" fmla="*/ 2147483647 h 402"/>
                  <a:gd name="T62" fmla="*/ 2147483647 w 676"/>
                  <a:gd name="T63" fmla="*/ 2147483647 h 402"/>
                  <a:gd name="T64" fmla="*/ 2147483647 w 676"/>
                  <a:gd name="T65" fmla="*/ 2147483647 h 40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76"/>
                  <a:gd name="T100" fmla="*/ 0 h 402"/>
                  <a:gd name="T101" fmla="*/ 676 w 676"/>
                  <a:gd name="T102" fmla="*/ 402 h 40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76" h="402">
                    <a:moveTo>
                      <a:pt x="502" y="105"/>
                    </a:moveTo>
                    <a:lnTo>
                      <a:pt x="513" y="103"/>
                    </a:lnTo>
                    <a:lnTo>
                      <a:pt x="517" y="96"/>
                    </a:lnTo>
                    <a:lnTo>
                      <a:pt x="520" y="88"/>
                    </a:lnTo>
                    <a:lnTo>
                      <a:pt x="432" y="0"/>
                    </a:lnTo>
                    <a:lnTo>
                      <a:pt x="292" y="47"/>
                    </a:lnTo>
                    <a:lnTo>
                      <a:pt x="183" y="85"/>
                    </a:lnTo>
                    <a:lnTo>
                      <a:pt x="101" y="111"/>
                    </a:lnTo>
                    <a:lnTo>
                      <a:pt x="9" y="143"/>
                    </a:lnTo>
                    <a:lnTo>
                      <a:pt x="58" y="197"/>
                    </a:lnTo>
                    <a:lnTo>
                      <a:pt x="84" y="222"/>
                    </a:lnTo>
                    <a:lnTo>
                      <a:pt x="95" y="237"/>
                    </a:lnTo>
                    <a:lnTo>
                      <a:pt x="95" y="248"/>
                    </a:lnTo>
                    <a:lnTo>
                      <a:pt x="84" y="254"/>
                    </a:lnTo>
                    <a:lnTo>
                      <a:pt x="60" y="254"/>
                    </a:lnTo>
                    <a:lnTo>
                      <a:pt x="26" y="261"/>
                    </a:lnTo>
                    <a:lnTo>
                      <a:pt x="0" y="286"/>
                    </a:lnTo>
                    <a:lnTo>
                      <a:pt x="0" y="301"/>
                    </a:lnTo>
                    <a:lnTo>
                      <a:pt x="17" y="327"/>
                    </a:lnTo>
                    <a:lnTo>
                      <a:pt x="30" y="333"/>
                    </a:lnTo>
                    <a:lnTo>
                      <a:pt x="52" y="338"/>
                    </a:lnTo>
                    <a:lnTo>
                      <a:pt x="77" y="338"/>
                    </a:lnTo>
                    <a:lnTo>
                      <a:pt x="92" y="333"/>
                    </a:lnTo>
                    <a:lnTo>
                      <a:pt x="108" y="325"/>
                    </a:lnTo>
                    <a:lnTo>
                      <a:pt x="123" y="316"/>
                    </a:lnTo>
                    <a:lnTo>
                      <a:pt x="129" y="308"/>
                    </a:lnTo>
                    <a:lnTo>
                      <a:pt x="142" y="304"/>
                    </a:lnTo>
                    <a:lnTo>
                      <a:pt x="155" y="306"/>
                    </a:lnTo>
                    <a:lnTo>
                      <a:pt x="204" y="346"/>
                    </a:lnTo>
                    <a:lnTo>
                      <a:pt x="253" y="395"/>
                    </a:lnTo>
                    <a:lnTo>
                      <a:pt x="322" y="372"/>
                    </a:lnTo>
                    <a:lnTo>
                      <a:pt x="363" y="359"/>
                    </a:lnTo>
                    <a:lnTo>
                      <a:pt x="401" y="344"/>
                    </a:lnTo>
                    <a:lnTo>
                      <a:pt x="423" y="346"/>
                    </a:lnTo>
                    <a:lnTo>
                      <a:pt x="438" y="353"/>
                    </a:lnTo>
                    <a:lnTo>
                      <a:pt x="442" y="368"/>
                    </a:lnTo>
                    <a:lnTo>
                      <a:pt x="457" y="385"/>
                    </a:lnTo>
                    <a:lnTo>
                      <a:pt x="479" y="395"/>
                    </a:lnTo>
                    <a:lnTo>
                      <a:pt x="509" y="402"/>
                    </a:lnTo>
                    <a:lnTo>
                      <a:pt x="541" y="398"/>
                    </a:lnTo>
                    <a:lnTo>
                      <a:pt x="562" y="385"/>
                    </a:lnTo>
                    <a:lnTo>
                      <a:pt x="575" y="368"/>
                    </a:lnTo>
                    <a:lnTo>
                      <a:pt x="575" y="359"/>
                    </a:lnTo>
                    <a:lnTo>
                      <a:pt x="571" y="346"/>
                    </a:lnTo>
                    <a:lnTo>
                      <a:pt x="552" y="333"/>
                    </a:lnTo>
                    <a:lnTo>
                      <a:pt x="539" y="329"/>
                    </a:lnTo>
                    <a:lnTo>
                      <a:pt x="524" y="318"/>
                    </a:lnTo>
                    <a:lnTo>
                      <a:pt x="522" y="312"/>
                    </a:lnTo>
                    <a:lnTo>
                      <a:pt x="524" y="306"/>
                    </a:lnTo>
                    <a:lnTo>
                      <a:pt x="571" y="289"/>
                    </a:lnTo>
                    <a:lnTo>
                      <a:pt x="676" y="250"/>
                    </a:lnTo>
                    <a:lnTo>
                      <a:pt x="648" y="216"/>
                    </a:lnTo>
                    <a:lnTo>
                      <a:pt x="588" y="160"/>
                    </a:lnTo>
                    <a:lnTo>
                      <a:pt x="573" y="156"/>
                    </a:lnTo>
                    <a:lnTo>
                      <a:pt x="558" y="156"/>
                    </a:lnTo>
                    <a:lnTo>
                      <a:pt x="552" y="169"/>
                    </a:lnTo>
                    <a:lnTo>
                      <a:pt x="535" y="177"/>
                    </a:lnTo>
                    <a:lnTo>
                      <a:pt x="509" y="186"/>
                    </a:lnTo>
                    <a:lnTo>
                      <a:pt x="485" y="188"/>
                    </a:lnTo>
                    <a:lnTo>
                      <a:pt x="453" y="175"/>
                    </a:lnTo>
                    <a:lnTo>
                      <a:pt x="434" y="167"/>
                    </a:lnTo>
                    <a:lnTo>
                      <a:pt x="425" y="147"/>
                    </a:lnTo>
                    <a:lnTo>
                      <a:pt x="425" y="132"/>
                    </a:lnTo>
                    <a:lnTo>
                      <a:pt x="459" y="109"/>
                    </a:lnTo>
                    <a:lnTo>
                      <a:pt x="477" y="105"/>
                    </a:lnTo>
                    <a:lnTo>
                      <a:pt x="489" y="105"/>
                    </a:lnTo>
                    <a:lnTo>
                      <a:pt x="502" y="105"/>
                    </a:lnTo>
                    <a:close/>
                  </a:path>
                </a:pathLst>
              </a:custGeom>
              <a:solidFill>
                <a:srgbClr val="666699"/>
              </a:solidFill>
              <a:ln w="3175">
                <a:solidFill>
                  <a:srgbClr val="000000"/>
                </a:solidFill>
                <a:round/>
                <a:headEnd/>
                <a:tailEnd/>
              </a:ln>
            </p:spPr>
            <p:txBody>
              <a:bodyPr/>
              <a:lstStyle/>
              <a:p>
                <a:endParaRPr lang="es-ES" dirty="0"/>
              </a:p>
            </p:txBody>
          </p:sp>
        </p:grpSp>
      </p:grpSp>
      <p:grpSp>
        <p:nvGrpSpPr>
          <p:cNvPr id="9" name="Group 62"/>
          <p:cNvGrpSpPr>
            <a:grpSpLocks/>
          </p:cNvGrpSpPr>
          <p:nvPr/>
        </p:nvGrpSpPr>
        <p:grpSpPr bwMode="auto">
          <a:xfrm>
            <a:off x="3579813" y="4529138"/>
            <a:ext cx="1431925" cy="679450"/>
            <a:chOff x="3579891" y="4529671"/>
            <a:chExt cx="1431866" cy="679708"/>
          </a:xfrm>
        </p:grpSpPr>
        <p:sp>
          <p:nvSpPr>
            <p:cNvPr id="7184" name="Freeform 39"/>
            <p:cNvSpPr>
              <a:spLocks/>
            </p:cNvSpPr>
            <p:nvPr/>
          </p:nvSpPr>
          <p:spPr bwMode="auto">
            <a:xfrm>
              <a:off x="4474277" y="4647100"/>
              <a:ext cx="208194" cy="85654"/>
            </a:xfrm>
            <a:custGeom>
              <a:avLst/>
              <a:gdLst>
                <a:gd name="T0" fmla="*/ 2147483647 w 98"/>
                <a:gd name="T1" fmla="*/ 0 h 73"/>
                <a:gd name="T2" fmla="*/ 2147483647 w 98"/>
                <a:gd name="T3" fmla="*/ 2147483647 h 73"/>
                <a:gd name="T4" fmla="*/ 2147483647 w 98"/>
                <a:gd name="T5" fmla="*/ 2147483647 h 73"/>
                <a:gd name="T6" fmla="*/ 2147483647 w 98"/>
                <a:gd name="T7" fmla="*/ 2147483647 h 73"/>
                <a:gd name="T8" fmla="*/ 2147483647 w 98"/>
                <a:gd name="T9" fmla="*/ 2147483647 h 73"/>
                <a:gd name="T10" fmla="*/ 2147483647 w 98"/>
                <a:gd name="T11" fmla="*/ 2147483647 h 73"/>
                <a:gd name="T12" fmla="*/ 2147483647 w 98"/>
                <a:gd name="T13" fmla="*/ 2147483647 h 73"/>
                <a:gd name="T14" fmla="*/ 0 w 98"/>
                <a:gd name="T15" fmla="*/ 2147483647 h 73"/>
                <a:gd name="T16" fmla="*/ 0 w 98"/>
                <a:gd name="T17" fmla="*/ 2147483647 h 73"/>
                <a:gd name="T18" fmla="*/ 2147483647 w 98"/>
                <a:gd name="T19" fmla="*/ 2147483647 h 73"/>
                <a:gd name="T20" fmla="*/ 2147483647 w 98"/>
                <a:gd name="T21" fmla="*/ 2147483647 h 73"/>
                <a:gd name="T22" fmla="*/ 2147483647 w 98"/>
                <a:gd name="T23" fmla="*/ 2147483647 h 73"/>
                <a:gd name="T24" fmla="*/ 2147483647 w 98"/>
                <a:gd name="T25" fmla="*/ 2147483647 h 73"/>
                <a:gd name="T26" fmla="*/ 2147483647 w 98"/>
                <a:gd name="T27" fmla="*/ 2147483647 h 73"/>
                <a:gd name="T28" fmla="*/ 2147483647 w 98"/>
                <a:gd name="T29" fmla="*/ 2147483647 h 73"/>
                <a:gd name="T30" fmla="*/ 2147483647 w 98"/>
                <a:gd name="T31" fmla="*/ 2147483647 h 73"/>
                <a:gd name="T32" fmla="*/ 2147483647 w 98"/>
                <a:gd name="T33" fmla="*/ 2147483647 h 73"/>
                <a:gd name="T34" fmla="*/ 2147483647 w 98"/>
                <a:gd name="T35" fmla="*/ 2147483647 h 73"/>
                <a:gd name="T36" fmla="*/ 2147483647 w 98"/>
                <a:gd name="T37" fmla="*/ 2147483647 h 73"/>
                <a:gd name="T38" fmla="*/ 2147483647 w 98"/>
                <a:gd name="T39" fmla="*/ 0 h 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8"/>
                <a:gd name="T61" fmla="*/ 0 h 73"/>
                <a:gd name="T62" fmla="*/ 98 w 98"/>
                <a:gd name="T63" fmla="*/ 73 h 7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8" h="73">
                  <a:moveTo>
                    <a:pt x="98" y="0"/>
                  </a:moveTo>
                  <a:lnTo>
                    <a:pt x="83" y="9"/>
                  </a:lnTo>
                  <a:lnTo>
                    <a:pt x="62" y="11"/>
                  </a:lnTo>
                  <a:lnTo>
                    <a:pt x="43" y="11"/>
                  </a:lnTo>
                  <a:lnTo>
                    <a:pt x="26" y="17"/>
                  </a:lnTo>
                  <a:lnTo>
                    <a:pt x="11" y="28"/>
                  </a:lnTo>
                  <a:lnTo>
                    <a:pt x="2" y="34"/>
                  </a:lnTo>
                  <a:lnTo>
                    <a:pt x="0" y="47"/>
                  </a:lnTo>
                  <a:lnTo>
                    <a:pt x="0" y="60"/>
                  </a:lnTo>
                  <a:lnTo>
                    <a:pt x="4" y="66"/>
                  </a:lnTo>
                  <a:lnTo>
                    <a:pt x="11" y="73"/>
                  </a:lnTo>
                  <a:lnTo>
                    <a:pt x="17" y="64"/>
                  </a:lnTo>
                  <a:lnTo>
                    <a:pt x="36" y="58"/>
                  </a:lnTo>
                  <a:lnTo>
                    <a:pt x="47" y="54"/>
                  </a:lnTo>
                  <a:lnTo>
                    <a:pt x="60" y="54"/>
                  </a:lnTo>
                  <a:lnTo>
                    <a:pt x="79" y="54"/>
                  </a:lnTo>
                  <a:lnTo>
                    <a:pt x="92" y="51"/>
                  </a:lnTo>
                  <a:lnTo>
                    <a:pt x="98" y="43"/>
                  </a:lnTo>
                  <a:lnTo>
                    <a:pt x="98" y="30"/>
                  </a:lnTo>
                  <a:lnTo>
                    <a:pt x="98" y="0"/>
                  </a:lnTo>
                  <a:close/>
                </a:path>
              </a:pathLst>
            </a:custGeom>
            <a:solidFill>
              <a:srgbClr val="663300"/>
            </a:solidFill>
            <a:ln w="3175">
              <a:solidFill>
                <a:srgbClr val="000000"/>
              </a:solidFill>
              <a:round/>
              <a:headEnd/>
              <a:tailEnd/>
            </a:ln>
          </p:spPr>
          <p:txBody>
            <a:bodyPr/>
            <a:lstStyle/>
            <a:p>
              <a:endParaRPr lang="es-ES" dirty="0"/>
            </a:p>
          </p:txBody>
        </p:sp>
        <p:grpSp>
          <p:nvGrpSpPr>
            <p:cNvPr id="10" name="Group 57"/>
            <p:cNvGrpSpPr>
              <a:grpSpLocks/>
            </p:cNvGrpSpPr>
            <p:nvPr/>
          </p:nvGrpSpPr>
          <p:grpSpPr bwMode="auto">
            <a:xfrm>
              <a:off x="3579891" y="4529671"/>
              <a:ext cx="1431866" cy="679708"/>
              <a:chOff x="3579891" y="4529671"/>
              <a:chExt cx="1431866" cy="679708"/>
            </a:xfrm>
          </p:grpSpPr>
          <p:sp>
            <p:nvSpPr>
              <p:cNvPr id="7186" name="Freeform 37"/>
              <p:cNvSpPr>
                <a:spLocks/>
              </p:cNvSpPr>
              <p:nvPr/>
            </p:nvSpPr>
            <p:spPr bwMode="auto">
              <a:xfrm>
                <a:off x="3579891" y="4724465"/>
                <a:ext cx="1431866" cy="484914"/>
              </a:xfrm>
              <a:custGeom>
                <a:avLst/>
                <a:gdLst>
                  <a:gd name="T0" fmla="*/ 0 w 674"/>
                  <a:gd name="T1" fmla="*/ 2147483647 h 413"/>
                  <a:gd name="T2" fmla="*/ 2147483647 w 674"/>
                  <a:gd name="T3" fmla="*/ 2147483647 h 413"/>
                  <a:gd name="T4" fmla="*/ 2147483647 w 674"/>
                  <a:gd name="T5" fmla="*/ 0 h 413"/>
                  <a:gd name="T6" fmla="*/ 2147483647 w 674"/>
                  <a:gd name="T7" fmla="*/ 2147483647 h 413"/>
                  <a:gd name="T8" fmla="*/ 2147483647 w 674"/>
                  <a:gd name="T9" fmla="*/ 2147483647 h 413"/>
                  <a:gd name="T10" fmla="*/ 2147483647 w 674"/>
                  <a:gd name="T11" fmla="*/ 2147483647 h 413"/>
                  <a:gd name="T12" fmla="*/ 2147483647 w 674"/>
                  <a:gd name="T13" fmla="*/ 2147483647 h 413"/>
                  <a:gd name="T14" fmla="*/ 2147483647 w 674"/>
                  <a:gd name="T15" fmla="*/ 2147483647 h 413"/>
                  <a:gd name="T16" fmla="*/ 2147483647 w 674"/>
                  <a:gd name="T17" fmla="*/ 2147483647 h 413"/>
                  <a:gd name="T18" fmla="*/ 2147483647 w 674"/>
                  <a:gd name="T19" fmla="*/ 2147483647 h 413"/>
                  <a:gd name="T20" fmla="*/ 2147483647 w 674"/>
                  <a:gd name="T21" fmla="*/ 2147483647 h 413"/>
                  <a:gd name="T22" fmla="*/ 2147483647 w 674"/>
                  <a:gd name="T23" fmla="*/ 2147483647 h 413"/>
                  <a:gd name="T24" fmla="*/ 2147483647 w 674"/>
                  <a:gd name="T25" fmla="*/ 2147483647 h 413"/>
                  <a:gd name="T26" fmla="*/ 2147483647 w 674"/>
                  <a:gd name="T27" fmla="*/ 2147483647 h 413"/>
                  <a:gd name="T28" fmla="*/ 2147483647 w 674"/>
                  <a:gd name="T29" fmla="*/ 2147483647 h 413"/>
                  <a:gd name="T30" fmla="*/ 2147483647 w 674"/>
                  <a:gd name="T31" fmla="*/ 2147483647 h 413"/>
                  <a:gd name="T32" fmla="*/ 2147483647 w 674"/>
                  <a:gd name="T33" fmla="*/ 2147483647 h 413"/>
                  <a:gd name="T34" fmla="*/ 2147483647 w 674"/>
                  <a:gd name="T35" fmla="*/ 2147483647 h 413"/>
                  <a:gd name="T36" fmla="*/ 2147483647 w 674"/>
                  <a:gd name="T37" fmla="*/ 2147483647 h 413"/>
                  <a:gd name="T38" fmla="*/ 2147483647 w 674"/>
                  <a:gd name="T39" fmla="*/ 2147483647 h 413"/>
                  <a:gd name="T40" fmla="*/ 2147483647 w 674"/>
                  <a:gd name="T41" fmla="*/ 2147483647 h 413"/>
                  <a:gd name="T42" fmla="*/ 2147483647 w 674"/>
                  <a:gd name="T43" fmla="*/ 2147483647 h 413"/>
                  <a:gd name="T44" fmla="*/ 2147483647 w 674"/>
                  <a:gd name="T45" fmla="*/ 2147483647 h 413"/>
                  <a:gd name="T46" fmla="*/ 2147483647 w 674"/>
                  <a:gd name="T47" fmla="*/ 2147483647 h 413"/>
                  <a:gd name="T48" fmla="*/ 2147483647 w 674"/>
                  <a:gd name="T49" fmla="*/ 2147483647 h 413"/>
                  <a:gd name="T50" fmla="*/ 2147483647 w 674"/>
                  <a:gd name="T51" fmla="*/ 2147483647 h 413"/>
                  <a:gd name="T52" fmla="*/ 2147483647 w 674"/>
                  <a:gd name="T53" fmla="*/ 2147483647 h 413"/>
                  <a:gd name="T54" fmla="*/ 2147483647 w 674"/>
                  <a:gd name="T55" fmla="*/ 2147483647 h 413"/>
                  <a:gd name="T56" fmla="*/ 2147483647 w 674"/>
                  <a:gd name="T57" fmla="*/ 2147483647 h 413"/>
                  <a:gd name="T58" fmla="*/ 2147483647 w 674"/>
                  <a:gd name="T59" fmla="*/ 2147483647 h 413"/>
                  <a:gd name="T60" fmla="*/ 2147483647 w 674"/>
                  <a:gd name="T61" fmla="*/ 2147483647 h 413"/>
                  <a:gd name="T62" fmla="*/ 2147483647 w 674"/>
                  <a:gd name="T63" fmla="*/ 2147483647 h 413"/>
                  <a:gd name="T64" fmla="*/ 2147483647 w 674"/>
                  <a:gd name="T65" fmla="*/ 2147483647 h 413"/>
                  <a:gd name="T66" fmla="*/ 2147483647 w 674"/>
                  <a:gd name="T67" fmla="*/ 2147483647 h 413"/>
                  <a:gd name="T68" fmla="*/ 2147483647 w 674"/>
                  <a:gd name="T69" fmla="*/ 2147483647 h 413"/>
                  <a:gd name="T70" fmla="*/ 2147483647 w 674"/>
                  <a:gd name="T71" fmla="*/ 2147483647 h 413"/>
                  <a:gd name="T72" fmla="*/ 2147483647 w 674"/>
                  <a:gd name="T73" fmla="*/ 2147483647 h 413"/>
                  <a:gd name="T74" fmla="*/ 2147483647 w 674"/>
                  <a:gd name="T75" fmla="*/ 2147483647 h 413"/>
                  <a:gd name="T76" fmla="*/ 2147483647 w 674"/>
                  <a:gd name="T77" fmla="*/ 2147483647 h 413"/>
                  <a:gd name="T78" fmla="*/ 2147483647 w 674"/>
                  <a:gd name="T79" fmla="*/ 2147483647 h 413"/>
                  <a:gd name="T80" fmla="*/ 2147483647 w 674"/>
                  <a:gd name="T81" fmla="*/ 2147483647 h 413"/>
                  <a:gd name="T82" fmla="*/ 2147483647 w 674"/>
                  <a:gd name="T83" fmla="*/ 2147483647 h 413"/>
                  <a:gd name="T84" fmla="*/ 2147483647 w 674"/>
                  <a:gd name="T85" fmla="*/ 2147483647 h 413"/>
                  <a:gd name="T86" fmla="*/ 2147483647 w 674"/>
                  <a:gd name="T87" fmla="*/ 2147483647 h 413"/>
                  <a:gd name="T88" fmla="*/ 2147483647 w 674"/>
                  <a:gd name="T89" fmla="*/ 2147483647 h 413"/>
                  <a:gd name="T90" fmla="*/ 2147483647 w 674"/>
                  <a:gd name="T91" fmla="*/ 2147483647 h 413"/>
                  <a:gd name="T92" fmla="*/ 2147483647 w 674"/>
                  <a:gd name="T93" fmla="*/ 2147483647 h 413"/>
                  <a:gd name="T94" fmla="*/ 2147483647 w 674"/>
                  <a:gd name="T95" fmla="*/ 2147483647 h 413"/>
                  <a:gd name="T96" fmla="*/ 2147483647 w 674"/>
                  <a:gd name="T97" fmla="*/ 2147483647 h 413"/>
                  <a:gd name="T98" fmla="*/ 2147483647 w 674"/>
                  <a:gd name="T99" fmla="*/ 2147483647 h 413"/>
                  <a:gd name="T100" fmla="*/ 0 w 674"/>
                  <a:gd name="T101" fmla="*/ 2147483647 h 4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74"/>
                  <a:gd name="T154" fmla="*/ 0 h 413"/>
                  <a:gd name="T155" fmla="*/ 674 w 674"/>
                  <a:gd name="T156" fmla="*/ 413 h 4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74" h="413">
                    <a:moveTo>
                      <a:pt x="0" y="148"/>
                    </a:moveTo>
                    <a:lnTo>
                      <a:pt x="221" y="71"/>
                    </a:lnTo>
                    <a:lnTo>
                      <a:pt x="425" y="0"/>
                    </a:lnTo>
                    <a:lnTo>
                      <a:pt x="515" y="97"/>
                    </a:lnTo>
                    <a:lnTo>
                      <a:pt x="517" y="107"/>
                    </a:lnTo>
                    <a:lnTo>
                      <a:pt x="502" y="114"/>
                    </a:lnTo>
                    <a:lnTo>
                      <a:pt x="479" y="114"/>
                    </a:lnTo>
                    <a:lnTo>
                      <a:pt x="455" y="116"/>
                    </a:lnTo>
                    <a:lnTo>
                      <a:pt x="429" y="135"/>
                    </a:lnTo>
                    <a:lnTo>
                      <a:pt x="425" y="156"/>
                    </a:lnTo>
                    <a:lnTo>
                      <a:pt x="438" y="178"/>
                    </a:lnTo>
                    <a:lnTo>
                      <a:pt x="462" y="191"/>
                    </a:lnTo>
                    <a:lnTo>
                      <a:pt x="483" y="193"/>
                    </a:lnTo>
                    <a:lnTo>
                      <a:pt x="511" y="189"/>
                    </a:lnTo>
                    <a:lnTo>
                      <a:pt x="530" y="180"/>
                    </a:lnTo>
                    <a:lnTo>
                      <a:pt x="547" y="174"/>
                    </a:lnTo>
                    <a:lnTo>
                      <a:pt x="554" y="165"/>
                    </a:lnTo>
                    <a:lnTo>
                      <a:pt x="571" y="159"/>
                    </a:lnTo>
                    <a:lnTo>
                      <a:pt x="586" y="163"/>
                    </a:lnTo>
                    <a:lnTo>
                      <a:pt x="674" y="261"/>
                    </a:lnTo>
                    <a:lnTo>
                      <a:pt x="599" y="285"/>
                    </a:lnTo>
                    <a:lnTo>
                      <a:pt x="524" y="313"/>
                    </a:lnTo>
                    <a:lnTo>
                      <a:pt x="513" y="323"/>
                    </a:lnTo>
                    <a:lnTo>
                      <a:pt x="541" y="340"/>
                    </a:lnTo>
                    <a:lnTo>
                      <a:pt x="556" y="360"/>
                    </a:lnTo>
                    <a:lnTo>
                      <a:pt x="560" y="383"/>
                    </a:lnTo>
                    <a:lnTo>
                      <a:pt x="541" y="400"/>
                    </a:lnTo>
                    <a:lnTo>
                      <a:pt x="513" y="411"/>
                    </a:lnTo>
                    <a:lnTo>
                      <a:pt x="474" y="413"/>
                    </a:lnTo>
                    <a:lnTo>
                      <a:pt x="438" y="398"/>
                    </a:lnTo>
                    <a:lnTo>
                      <a:pt x="429" y="383"/>
                    </a:lnTo>
                    <a:lnTo>
                      <a:pt x="429" y="366"/>
                    </a:lnTo>
                    <a:lnTo>
                      <a:pt x="421" y="357"/>
                    </a:lnTo>
                    <a:lnTo>
                      <a:pt x="408" y="353"/>
                    </a:lnTo>
                    <a:lnTo>
                      <a:pt x="389" y="355"/>
                    </a:lnTo>
                    <a:lnTo>
                      <a:pt x="245" y="402"/>
                    </a:lnTo>
                    <a:lnTo>
                      <a:pt x="153" y="304"/>
                    </a:lnTo>
                    <a:lnTo>
                      <a:pt x="165" y="298"/>
                    </a:lnTo>
                    <a:lnTo>
                      <a:pt x="187" y="293"/>
                    </a:lnTo>
                    <a:lnTo>
                      <a:pt x="213" y="285"/>
                    </a:lnTo>
                    <a:lnTo>
                      <a:pt x="249" y="263"/>
                    </a:lnTo>
                    <a:lnTo>
                      <a:pt x="247" y="240"/>
                    </a:lnTo>
                    <a:lnTo>
                      <a:pt x="217" y="218"/>
                    </a:lnTo>
                    <a:lnTo>
                      <a:pt x="185" y="214"/>
                    </a:lnTo>
                    <a:lnTo>
                      <a:pt x="161" y="216"/>
                    </a:lnTo>
                    <a:lnTo>
                      <a:pt x="144" y="225"/>
                    </a:lnTo>
                    <a:lnTo>
                      <a:pt x="127" y="238"/>
                    </a:lnTo>
                    <a:lnTo>
                      <a:pt x="114" y="246"/>
                    </a:lnTo>
                    <a:lnTo>
                      <a:pt x="99" y="244"/>
                    </a:lnTo>
                    <a:lnTo>
                      <a:pt x="88" y="238"/>
                    </a:lnTo>
                    <a:lnTo>
                      <a:pt x="0" y="148"/>
                    </a:lnTo>
                    <a:close/>
                  </a:path>
                </a:pathLst>
              </a:custGeom>
              <a:solidFill>
                <a:srgbClr val="663300"/>
              </a:solidFill>
              <a:ln w="9525">
                <a:noFill/>
                <a:round/>
                <a:headEnd/>
                <a:tailEnd/>
              </a:ln>
            </p:spPr>
            <p:txBody>
              <a:bodyPr/>
              <a:lstStyle/>
              <a:p>
                <a:endParaRPr lang="es-ES" dirty="0"/>
              </a:p>
            </p:txBody>
          </p:sp>
          <p:sp>
            <p:nvSpPr>
              <p:cNvPr id="7187" name="Freeform 38"/>
              <p:cNvSpPr>
                <a:spLocks/>
              </p:cNvSpPr>
              <p:nvPr/>
            </p:nvSpPr>
            <p:spPr bwMode="auto">
              <a:xfrm>
                <a:off x="3904929" y="4879195"/>
                <a:ext cx="868892" cy="179598"/>
              </a:xfrm>
              <a:custGeom>
                <a:avLst/>
                <a:gdLst>
                  <a:gd name="T0" fmla="*/ 2147483647 w 409"/>
                  <a:gd name="T1" fmla="*/ 0 h 154"/>
                  <a:gd name="T2" fmla="*/ 0 w 409"/>
                  <a:gd name="T3" fmla="*/ 2147483647 h 154"/>
                  <a:gd name="T4" fmla="*/ 2147483647 w 409"/>
                  <a:gd name="T5" fmla="*/ 2147483647 h 154"/>
                  <a:gd name="T6" fmla="*/ 2147483647 w 409"/>
                  <a:gd name="T7" fmla="*/ 2147483647 h 154"/>
                  <a:gd name="T8" fmla="*/ 2147483647 w 409"/>
                  <a:gd name="T9" fmla="*/ 2147483647 h 154"/>
                  <a:gd name="T10" fmla="*/ 2147483647 w 409"/>
                  <a:gd name="T11" fmla="*/ 2147483647 h 154"/>
                  <a:gd name="T12" fmla="*/ 2147483647 w 409"/>
                  <a:gd name="T13" fmla="*/ 2147483647 h 154"/>
                  <a:gd name="T14" fmla="*/ 2147483647 w 409"/>
                  <a:gd name="T15" fmla="*/ 2147483647 h 154"/>
                  <a:gd name="T16" fmla="*/ 2147483647 w 409"/>
                  <a:gd name="T17" fmla="*/ 2147483647 h 154"/>
                  <a:gd name="T18" fmla="*/ 2147483647 w 409"/>
                  <a:gd name="T19" fmla="*/ 2147483647 h 154"/>
                  <a:gd name="T20" fmla="*/ 2147483647 w 409"/>
                  <a:gd name="T21" fmla="*/ 2147483647 h 154"/>
                  <a:gd name="T22" fmla="*/ 2147483647 w 409"/>
                  <a:gd name="T23" fmla="*/ 2147483647 h 154"/>
                  <a:gd name="T24" fmla="*/ 2147483647 w 409"/>
                  <a:gd name="T25" fmla="*/ 2147483647 h 154"/>
                  <a:gd name="T26" fmla="*/ 2147483647 w 409"/>
                  <a:gd name="T27" fmla="*/ 2147483647 h 154"/>
                  <a:gd name="T28" fmla="*/ 2147483647 w 409"/>
                  <a:gd name="T29" fmla="*/ 2147483647 h 154"/>
                  <a:gd name="T30" fmla="*/ 2147483647 w 409"/>
                  <a:gd name="T31" fmla="*/ 2147483647 h 154"/>
                  <a:gd name="T32" fmla="*/ 2147483647 w 409"/>
                  <a:gd name="T33" fmla="*/ 2147483647 h 154"/>
                  <a:gd name="T34" fmla="*/ 2147483647 w 409"/>
                  <a:gd name="T35" fmla="*/ 2147483647 h 154"/>
                  <a:gd name="T36" fmla="*/ 2147483647 w 409"/>
                  <a:gd name="T37" fmla="*/ 2147483647 h 154"/>
                  <a:gd name="T38" fmla="*/ 2147483647 w 409"/>
                  <a:gd name="T39" fmla="*/ 2147483647 h 154"/>
                  <a:gd name="T40" fmla="*/ 2147483647 w 409"/>
                  <a:gd name="T41" fmla="*/ 2147483647 h 154"/>
                  <a:gd name="T42" fmla="*/ 2147483647 w 409"/>
                  <a:gd name="T43" fmla="*/ 2147483647 h 154"/>
                  <a:gd name="T44" fmla="*/ 2147483647 w 409"/>
                  <a:gd name="T45" fmla="*/ 2147483647 h 154"/>
                  <a:gd name="T46" fmla="*/ 2147483647 w 409"/>
                  <a:gd name="T47" fmla="*/ 2147483647 h 154"/>
                  <a:gd name="T48" fmla="*/ 2147483647 w 409"/>
                  <a:gd name="T49" fmla="*/ 2147483647 h 154"/>
                  <a:gd name="T50" fmla="*/ 2147483647 w 409"/>
                  <a:gd name="T51" fmla="*/ 2147483647 h 154"/>
                  <a:gd name="T52" fmla="*/ 2147483647 w 409"/>
                  <a:gd name="T53" fmla="*/ 2147483647 h 154"/>
                  <a:gd name="T54" fmla="*/ 2147483647 w 409"/>
                  <a:gd name="T55" fmla="*/ 2147483647 h 154"/>
                  <a:gd name="T56" fmla="*/ 2147483647 w 409"/>
                  <a:gd name="T57" fmla="*/ 2147483647 h 154"/>
                  <a:gd name="T58" fmla="*/ 2147483647 w 409"/>
                  <a:gd name="T59" fmla="*/ 2147483647 h 154"/>
                  <a:gd name="T60" fmla="*/ 2147483647 w 409"/>
                  <a:gd name="T61" fmla="*/ 2147483647 h 154"/>
                  <a:gd name="T62" fmla="*/ 2147483647 w 409"/>
                  <a:gd name="T63" fmla="*/ 0 h 15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09"/>
                  <a:gd name="T97" fmla="*/ 0 h 154"/>
                  <a:gd name="T98" fmla="*/ 409 w 409"/>
                  <a:gd name="T99" fmla="*/ 154 h 15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09" h="154">
                    <a:moveTo>
                      <a:pt x="2" y="0"/>
                    </a:moveTo>
                    <a:lnTo>
                      <a:pt x="0" y="51"/>
                    </a:lnTo>
                    <a:lnTo>
                      <a:pt x="90" y="149"/>
                    </a:lnTo>
                    <a:lnTo>
                      <a:pt x="242" y="96"/>
                    </a:lnTo>
                    <a:lnTo>
                      <a:pt x="261" y="96"/>
                    </a:lnTo>
                    <a:lnTo>
                      <a:pt x="272" y="105"/>
                    </a:lnTo>
                    <a:lnTo>
                      <a:pt x="274" y="115"/>
                    </a:lnTo>
                    <a:lnTo>
                      <a:pt x="279" y="128"/>
                    </a:lnTo>
                    <a:lnTo>
                      <a:pt x="285" y="139"/>
                    </a:lnTo>
                    <a:lnTo>
                      <a:pt x="313" y="152"/>
                    </a:lnTo>
                    <a:lnTo>
                      <a:pt x="349" y="154"/>
                    </a:lnTo>
                    <a:lnTo>
                      <a:pt x="371" y="149"/>
                    </a:lnTo>
                    <a:lnTo>
                      <a:pt x="390" y="141"/>
                    </a:lnTo>
                    <a:lnTo>
                      <a:pt x="403" y="130"/>
                    </a:lnTo>
                    <a:lnTo>
                      <a:pt x="407" y="122"/>
                    </a:lnTo>
                    <a:lnTo>
                      <a:pt x="409" y="100"/>
                    </a:lnTo>
                    <a:lnTo>
                      <a:pt x="407" y="68"/>
                    </a:lnTo>
                    <a:lnTo>
                      <a:pt x="397" y="90"/>
                    </a:lnTo>
                    <a:lnTo>
                      <a:pt x="373" y="100"/>
                    </a:lnTo>
                    <a:lnTo>
                      <a:pt x="354" y="107"/>
                    </a:lnTo>
                    <a:lnTo>
                      <a:pt x="324" y="109"/>
                    </a:lnTo>
                    <a:lnTo>
                      <a:pt x="291" y="94"/>
                    </a:lnTo>
                    <a:lnTo>
                      <a:pt x="283" y="87"/>
                    </a:lnTo>
                    <a:lnTo>
                      <a:pt x="279" y="75"/>
                    </a:lnTo>
                    <a:lnTo>
                      <a:pt x="279" y="62"/>
                    </a:lnTo>
                    <a:lnTo>
                      <a:pt x="272" y="53"/>
                    </a:lnTo>
                    <a:lnTo>
                      <a:pt x="259" y="49"/>
                    </a:lnTo>
                    <a:lnTo>
                      <a:pt x="251" y="47"/>
                    </a:lnTo>
                    <a:lnTo>
                      <a:pt x="236" y="51"/>
                    </a:lnTo>
                    <a:lnTo>
                      <a:pt x="94" y="96"/>
                    </a:lnTo>
                    <a:lnTo>
                      <a:pt x="8" y="10"/>
                    </a:lnTo>
                    <a:lnTo>
                      <a:pt x="2" y="0"/>
                    </a:lnTo>
                    <a:close/>
                  </a:path>
                </a:pathLst>
              </a:custGeom>
              <a:solidFill>
                <a:srgbClr val="663300"/>
              </a:solidFill>
              <a:ln w="3175">
                <a:solidFill>
                  <a:srgbClr val="000000"/>
                </a:solidFill>
                <a:round/>
                <a:headEnd/>
                <a:tailEnd/>
              </a:ln>
            </p:spPr>
            <p:txBody>
              <a:bodyPr/>
              <a:lstStyle/>
              <a:p>
                <a:endParaRPr lang="es-ES" dirty="0"/>
              </a:p>
            </p:txBody>
          </p:sp>
          <p:sp>
            <p:nvSpPr>
              <p:cNvPr id="7188" name="Freeform 40"/>
              <p:cNvSpPr>
                <a:spLocks/>
              </p:cNvSpPr>
              <p:nvPr/>
            </p:nvSpPr>
            <p:spPr bwMode="auto">
              <a:xfrm>
                <a:off x="4669724" y="4828079"/>
                <a:ext cx="342033" cy="100851"/>
              </a:xfrm>
              <a:custGeom>
                <a:avLst/>
                <a:gdLst>
                  <a:gd name="T0" fmla="*/ 2147483647 w 161"/>
                  <a:gd name="T1" fmla="*/ 0 h 86"/>
                  <a:gd name="T2" fmla="*/ 2147483647 w 161"/>
                  <a:gd name="T3" fmla="*/ 2147483647 h 86"/>
                  <a:gd name="T4" fmla="*/ 2147483647 w 161"/>
                  <a:gd name="T5" fmla="*/ 2147483647 h 86"/>
                  <a:gd name="T6" fmla="*/ 2147483647 w 161"/>
                  <a:gd name="T7" fmla="*/ 2147483647 h 86"/>
                  <a:gd name="T8" fmla="*/ 0 w 161"/>
                  <a:gd name="T9" fmla="*/ 2147483647 h 86"/>
                  <a:gd name="T10" fmla="*/ 0 w 161"/>
                  <a:gd name="T11" fmla="*/ 2147483647 h 86"/>
                  <a:gd name="T12" fmla="*/ 2147483647 w 161"/>
                  <a:gd name="T13" fmla="*/ 2147483647 h 86"/>
                  <a:gd name="T14" fmla="*/ 2147483647 w 161"/>
                  <a:gd name="T15" fmla="*/ 2147483647 h 86"/>
                  <a:gd name="T16" fmla="*/ 2147483647 w 161"/>
                  <a:gd name="T17" fmla="*/ 2147483647 h 86"/>
                  <a:gd name="T18" fmla="*/ 2147483647 w 161"/>
                  <a:gd name="T19" fmla="*/ 2147483647 h 86"/>
                  <a:gd name="T20" fmla="*/ 2147483647 w 161"/>
                  <a:gd name="T21" fmla="*/ 2147483647 h 86"/>
                  <a:gd name="T22" fmla="*/ 2147483647 w 161"/>
                  <a:gd name="T23" fmla="*/ 2147483647 h 86"/>
                  <a:gd name="T24" fmla="*/ 2147483647 w 161"/>
                  <a:gd name="T25" fmla="*/ 2147483647 h 86"/>
                  <a:gd name="T26" fmla="*/ 2147483647 w 161"/>
                  <a:gd name="T27" fmla="*/ 2147483647 h 86"/>
                  <a:gd name="T28" fmla="*/ 2147483647 w 161"/>
                  <a:gd name="T29" fmla="*/ 0 h 8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1"/>
                  <a:gd name="T46" fmla="*/ 0 h 86"/>
                  <a:gd name="T47" fmla="*/ 161 w 161"/>
                  <a:gd name="T48" fmla="*/ 86 h 8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1" h="86">
                    <a:moveTo>
                      <a:pt x="161" y="0"/>
                    </a:moveTo>
                    <a:lnTo>
                      <a:pt x="112" y="15"/>
                    </a:lnTo>
                    <a:lnTo>
                      <a:pt x="19" y="47"/>
                    </a:lnTo>
                    <a:lnTo>
                      <a:pt x="6" y="53"/>
                    </a:lnTo>
                    <a:lnTo>
                      <a:pt x="0" y="60"/>
                    </a:lnTo>
                    <a:lnTo>
                      <a:pt x="0" y="64"/>
                    </a:lnTo>
                    <a:lnTo>
                      <a:pt x="2" y="68"/>
                    </a:lnTo>
                    <a:lnTo>
                      <a:pt x="6" y="73"/>
                    </a:lnTo>
                    <a:lnTo>
                      <a:pt x="15" y="77"/>
                    </a:lnTo>
                    <a:lnTo>
                      <a:pt x="26" y="79"/>
                    </a:lnTo>
                    <a:lnTo>
                      <a:pt x="30" y="83"/>
                    </a:lnTo>
                    <a:lnTo>
                      <a:pt x="32" y="86"/>
                    </a:lnTo>
                    <a:lnTo>
                      <a:pt x="90" y="66"/>
                    </a:lnTo>
                    <a:lnTo>
                      <a:pt x="161" y="43"/>
                    </a:lnTo>
                    <a:lnTo>
                      <a:pt x="161" y="0"/>
                    </a:lnTo>
                    <a:close/>
                  </a:path>
                </a:pathLst>
              </a:custGeom>
              <a:solidFill>
                <a:srgbClr val="663300"/>
              </a:solidFill>
              <a:ln w="3175">
                <a:solidFill>
                  <a:srgbClr val="000000"/>
                </a:solidFill>
                <a:round/>
                <a:headEnd/>
                <a:tailEnd/>
              </a:ln>
            </p:spPr>
            <p:txBody>
              <a:bodyPr/>
              <a:lstStyle/>
              <a:p>
                <a:endParaRPr lang="es-ES" dirty="0"/>
              </a:p>
            </p:txBody>
          </p:sp>
          <p:sp>
            <p:nvSpPr>
              <p:cNvPr id="7189" name="Freeform 41"/>
              <p:cNvSpPr>
                <a:spLocks/>
              </p:cNvSpPr>
              <p:nvPr/>
            </p:nvSpPr>
            <p:spPr bwMode="auto">
              <a:xfrm>
                <a:off x="3584140" y="4698216"/>
                <a:ext cx="528983" cy="163019"/>
              </a:xfrm>
              <a:custGeom>
                <a:avLst/>
                <a:gdLst>
                  <a:gd name="T0" fmla="*/ 0 w 249"/>
                  <a:gd name="T1" fmla="*/ 0 h 139"/>
                  <a:gd name="T2" fmla="*/ 2147483647 w 249"/>
                  <a:gd name="T3" fmla="*/ 2147483647 h 139"/>
                  <a:gd name="T4" fmla="*/ 2147483647 w 249"/>
                  <a:gd name="T5" fmla="*/ 2147483647 h 139"/>
                  <a:gd name="T6" fmla="*/ 2147483647 w 249"/>
                  <a:gd name="T7" fmla="*/ 2147483647 h 139"/>
                  <a:gd name="T8" fmla="*/ 2147483647 w 249"/>
                  <a:gd name="T9" fmla="*/ 2147483647 h 139"/>
                  <a:gd name="T10" fmla="*/ 2147483647 w 249"/>
                  <a:gd name="T11" fmla="*/ 2147483647 h 139"/>
                  <a:gd name="T12" fmla="*/ 2147483647 w 249"/>
                  <a:gd name="T13" fmla="*/ 2147483647 h 139"/>
                  <a:gd name="T14" fmla="*/ 2147483647 w 249"/>
                  <a:gd name="T15" fmla="*/ 2147483647 h 139"/>
                  <a:gd name="T16" fmla="*/ 2147483647 w 249"/>
                  <a:gd name="T17" fmla="*/ 2147483647 h 139"/>
                  <a:gd name="T18" fmla="*/ 2147483647 w 249"/>
                  <a:gd name="T19" fmla="*/ 2147483647 h 139"/>
                  <a:gd name="T20" fmla="*/ 2147483647 w 249"/>
                  <a:gd name="T21" fmla="*/ 2147483647 h 139"/>
                  <a:gd name="T22" fmla="*/ 2147483647 w 249"/>
                  <a:gd name="T23" fmla="*/ 2147483647 h 139"/>
                  <a:gd name="T24" fmla="*/ 2147483647 w 249"/>
                  <a:gd name="T25" fmla="*/ 2147483647 h 139"/>
                  <a:gd name="T26" fmla="*/ 2147483647 w 249"/>
                  <a:gd name="T27" fmla="*/ 2147483647 h 139"/>
                  <a:gd name="T28" fmla="*/ 2147483647 w 249"/>
                  <a:gd name="T29" fmla="*/ 2147483647 h 139"/>
                  <a:gd name="T30" fmla="*/ 2147483647 w 249"/>
                  <a:gd name="T31" fmla="*/ 2147483647 h 139"/>
                  <a:gd name="T32" fmla="*/ 2147483647 w 249"/>
                  <a:gd name="T33" fmla="*/ 2147483647 h 139"/>
                  <a:gd name="T34" fmla="*/ 2147483647 w 249"/>
                  <a:gd name="T35" fmla="*/ 2147483647 h 139"/>
                  <a:gd name="T36" fmla="*/ 2147483647 w 249"/>
                  <a:gd name="T37" fmla="*/ 2147483647 h 139"/>
                  <a:gd name="T38" fmla="*/ 2147483647 w 249"/>
                  <a:gd name="T39" fmla="*/ 2147483647 h 139"/>
                  <a:gd name="T40" fmla="*/ 2147483647 w 249"/>
                  <a:gd name="T41" fmla="*/ 2147483647 h 139"/>
                  <a:gd name="T42" fmla="*/ 2147483647 w 249"/>
                  <a:gd name="T43" fmla="*/ 2147483647 h 139"/>
                  <a:gd name="T44" fmla="*/ 2147483647 w 249"/>
                  <a:gd name="T45" fmla="*/ 2147483647 h 139"/>
                  <a:gd name="T46" fmla="*/ 2147483647 w 249"/>
                  <a:gd name="T47" fmla="*/ 2147483647 h 139"/>
                  <a:gd name="T48" fmla="*/ 2147483647 w 249"/>
                  <a:gd name="T49" fmla="*/ 2147483647 h 139"/>
                  <a:gd name="T50" fmla="*/ 0 w 249"/>
                  <a:gd name="T51" fmla="*/ 0 h 1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9"/>
                  <a:gd name="T79" fmla="*/ 0 h 139"/>
                  <a:gd name="T80" fmla="*/ 249 w 249"/>
                  <a:gd name="T81" fmla="*/ 139 h 1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9" h="139">
                    <a:moveTo>
                      <a:pt x="0" y="0"/>
                    </a:moveTo>
                    <a:lnTo>
                      <a:pt x="15" y="19"/>
                    </a:lnTo>
                    <a:lnTo>
                      <a:pt x="50" y="55"/>
                    </a:lnTo>
                    <a:lnTo>
                      <a:pt x="78" y="81"/>
                    </a:lnTo>
                    <a:lnTo>
                      <a:pt x="101" y="96"/>
                    </a:lnTo>
                    <a:lnTo>
                      <a:pt x="112" y="96"/>
                    </a:lnTo>
                    <a:lnTo>
                      <a:pt x="138" y="79"/>
                    </a:lnTo>
                    <a:lnTo>
                      <a:pt x="161" y="68"/>
                    </a:lnTo>
                    <a:lnTo>
                      <a:pt x="193" y="66"/>
                    </a:lnTo>
                    <a:lnTo>
                      <a:pt x="219" y="73"/>
                    </a:lnTo>
                    <a:lnTo>
                      <a:pt x="239" y="83"/>
                    </a:lnTo>
                    <a:lnTo>
                      <a:pt x="249" y="92"/>
                    </a:lnTo>
                    <a:lnTo>
                      <a:pt x="249" y="111"/>
                    </a:lnTo>
                    <a:lnTo>
                      <a:pt x="241" y="122"/>
                    </a:lnTo>
                    <a:lnTo>
                      <a:pt x="215" y="107"/>
                    </a:lnTo>
                    <a:lnTo>
                      <a:pt x="187" y="98"/>
                    </a:lnTo>
                    <a:lnTo>
                      <a:pt x="168" y="100"/>
                    </a:lnTo>
                    <a:lnTo>
                      <a:pt x="153" y="109"/>
                    </a:lnTo>
                    <a:lnTo>
                      <a:pt x="136" y="124"/>
                    </a:lnTo>
                    <a:lnTo>
                      <a:pt x="129" y="128"/>
                    </a:lnTo>
                    <a:lnTo>
                      <a:pt x="123" y="130"/>
                    </a:lnTo>
                    <a:lnTo>
                      <a:pt x="112" y="139"/>
                    </a:lnTo>
                    <a:lnTo>
                      <a:pt x="99" y="139"/>
                    </a:lnTo>
                    <a:lnTo>
                      <a:pt x="78" y="128"/>
                    </a:lnTo>
                    <a:lnTo>
                      <a:pt x="2" y="43"/>
                    </a:lnTo>
                    <a:lnTo>
                      <a:pt x="0" y="0"/>
                    </a:lnTo>
                    <a:close/>
                  </a:path>
                </a:pathLst>
              </a:custGeom>
              <a:solidFill>
                <a:srgbClr val="663300"/>
              </a:solidFill>
              <a:ln w="3175">
                <a:solidFill>
                  <a:srgbClr val="000000"/>
                </a:solidFill>
                <a:round/>
                <a:headEnd/>
                <a:tailEnd/>
              </a:ln>
            </p:spPr>
            <p:txBody>
              <a:bodyPr/>
              <a:lstStyle/>
              <a:p>
                <a:endParaRPr lang="es-ES" dirty="0"/>
              </a:p>
            </p:txBody>
          </p:sp>
          <p:sp>
            <p:nvSpPr>
              <p:cNvPr id="7190" name="Freeform 42"/>
              <p:cNvSpPr>
                <a:spLocks/>
              </p:cNvSpPr>
              <p:nvPr/>
            </p:nvSpPr>
            <p:spPr bwMode="auto">
              <a:xfrm>
                <a:off x="3579891" y="4529671"/>
                <a:ext cx="1431866" cy="476625"/>
              </a:xfrm>
              <a:custGeom>
                <a:avLst/>
                <a:gdLst>
                  <a:gd name="T0" fmla="*/ 0 w 674"/>
                  <a:gd name="T1" fmla="*/ 2147483647 h 406"/>
                  <a:gd name="T2" fmla="*/ 2147483647 w 674"/>
                  <a:gd name="T3" fmla="*/ 2147483647 h 406"/>
                  <a:gd name="T4" fmla="*/ 2147483647 w 674"/>
                  <a:gd name="T5" fmla="*/ 0 h 406"/>
                  <a:gd name="T6" fmla="*/ 2147483647 w 674"/>
                  <a:gd name="T7" fmla="*/ 2147483647 h 406"/>
                  <a:gd name="T8" fmla="*/ 2147483647 w 674"/>
                  <a:gd name="T9" fmla="*/ 2147483647 h 406"/>
                  <a:gd name="T10" fmla="*/ 2147483647 w 674"/>
                  <a:gd name="T11" fmla="*/ 2147483647 h 406"/>
                  <a:gd name="T12" fmla="*/ 2147483647 w 674"/>
                  <a:gd name="T13" fmla="*/ 2147483647 h 406"/>
                  <a:gd name="T14" fmla="*/ 2147483647 w 674"/>
                  <a:gd name="T15" fmla="*/ 2147483647 h 406"/>
                  <a:gd name="T16" fmla="*/ 2147483647 w 674"/>
                  <a:gd name="T17" fmla="*/ 2147483647 h 406"/>
                  <a:gd name="T18" fmla="*/ 2147483647 w 674"/>
                  <a:gd name="T19" fmla="*/ 2147483647 h 406"/>
                  <a:gd name="T20" fmla="*/ 2147483647 w 674"/>
                  <a:gd name="T21" fmla="*/ 2147483647 h 406"/>
                  <a:gd name="T22" fmla="*/ 2147483647 w 674"/>
                  <a:gd name="T23" fmla="*/ 2147483647 h 406"/>
                  <a:gd name="T24" fmla="*/ 2147483647 w 674"/>
                  <a:gd name="T25" fmla="*/ 2147483647 h 406"/>
                  <a:gd name="T26" fmla="*/ 2147483647 w 674"/>
                  <a:gd name="T27" fmla="*/ 2147483647 h 406"/>
                  <a:gd name="T28" fmla="*/ 2147483647 w 674"/>
                  <a:gd name="T29" fmla="*/ 2147483647 h 406"/>
                  <a:gd name="T30" fmla="*/ 2147483647 w 674"/>
                  <a:gd name="T31" fmla="*/ 2147483647 h 406"/>
                  <a:gd name="T32" fmla="*/ 2147483647 w 674"/>
                  <a:gd name="T33" fmla="*/ 2147483647 h 406"/>
                  <a:gd name="T34" fmla="*/ 2147483647 w 674"/>
                  <a:gd name="T35" fmla="*/ 2147483647 h 406"/>
                  <a:gd name="T36" fmla="*/ 2147483647 w 674"/>
                  <a:gd name="T37" fmla="*/ 2147483647 h 406"/>
                  <a:gd name="T38" fmla="*/ 2147483647 w 674"/>
                  <a:gd name="T39" fmla="*/ 2147483647 h 406"/>
                  <a:gd name="T40" fmla="*/ 2147483647 w 674"/>
                  <a:gd name="T41" fmla="*/ 2147483647 h 406"/>
                  <a:gd name="T42" fmla="*/ 2147483647 w 674"/>
                  <a:gd name="T43" fmla="*/ 2147483647 h 406"/>
                  <a:gd name="T44" fmla="*/ 2147483647 w 674"/>
                  <a:gd name="T45" fmla="*/ 2147483647 h 406"/>
                  <a:gd name="T46" fmla="*/ 2147483647 w 674"/>
                  <a:gd name="T47" fmla="*/ 2147483647 h 406"/>
                  <a:gd name="T48" fmla="*/ 2147483647 w 674"/>
                  <a:gd name="T49" fmla="*/ 2147483647 h 406"/>
                  <a:gd name="T50" fmla="*/ 2147483647 w 674"/>
                  <a:gd name="T51" fmla="*/ 2147483647 h 406"/>
                  <a:gd name="T52" fmla="*/ 2147483647 w 674"/>
                  <a:gd name="T53" fmla="*/ 2147483647 h 406"/>
                  <a:gd name="T54" fmla="*/ 2147483647 w 674"/>
                  <a:gd name="T55" fmla="*/ 2147483647 h 406"/>
                  <a:gd name="T56" fmla="*/ 2147483647 w 674"/>
                  <a:gd name="T57" fmla="*/ 2147483647 h 406"/>
                  <a:gd name="T58" fmla="*/ 2147483647 w 674"/>
                  <a:gd name="T59" fmla="*/ 2147483647 h 406"/>
                  <a:gd name="T60" fmla="*/ 2147483647 w 674"/>
                  <a:gd name="T61" fmla="*/ 2147483647 h 406"/>
                  <a:gd name="T62" fmla="*/ 2147483647 w 674"/>
                  <a:gd name="T63" fmla="*/ 2147483647 h 406"/>
                  <a:gd name="T64" fmla="*/ 2147483647 w 674"/>
                  <a:gd name="T65" fmla="*/ 2147483647 h 406"/>
                  <a:gd name="T66" fmla="*/ 2147483647 w 674"/>
                  <a:gd name="T67" fmla="*/ 2147483647 h 406"/>
                  <a:gd name="T68" fmla="*/ 2147483647 w 674"/>
                  <a:gd name="T69" fmla="*/ 2147483647 h 406"/>
                  <a:gd name="T70" fmla="*/ 2147483647 w 674"/>
                  <a:gd name="T71" fmla="*/ 2147483647 h 406"/>
                  <a:gd name="T72" fmla="*/ 2147483647 w 674"/>
                  <a:gd name="T73" fmla="*/ 2147483647 h 406"/>
                  <a:gd name="T74" fmla="*/ 2147483647 w 674"/>
                  <a:gd name="T75" fmla="*/ 2147483647 h 406"/>
                  <a:gd name="T76" fmla="*/ 2147483647 w 674"/>
                  <a:gd name="T77" fmla="*/ 2147483647 h 406"/>
                  <a:gd name="T78" fmla="*/ 2147483647 w 674"/>
                  <a:gd name="T79" fmla="*/ 2147483647 h 406"/>
                  <a:gd name="T80" fmla="*/ 2147483647 w 674"/>
                  <a:gd name="T81" fmla="*/ 2147483647 h 406"/>
                  <a:gd name="T82" fmla="*/ 2147483647 w 674"/>
                  <a:gd name="T83" fmla="*/ 2147483647 h 406"/>
                  <a:gd name="T84" fmla="*/ 2147483647 w 674"/>
                  <a:gd name="T85" fmla="*/ 2147483647 h 406"/>
                  <a:gd name="T86" fmla="*/ 2147483647 w 674"/>
                  <a:gd name="T87" fmla="*/ 2147483647 h 406"/>
                  <a:gd name="T88" fmla="*/ 2147483647 w 674"/>
                  <a:gd name="T89" fmla="*/ 2147483647 h 406"/>
                  <a:gd name="T90" fmla="*/ 2147483647 w 674"/>
                  <a:gd name="T91" fmla="*/ 2147483647 h 406"/>
                  <a:gd name="T92" fmla="*/ 2147483647 w 674"/>
                  <a:gd name="T93" fmla="*/ 2147483647 h 406"/>
                  <a:gd name="T94" fmla="*/ 2147483647 w 674"/>
                  <a:gd name="T95" fmla="*/ 2147483647 h 406"/>
                  <a:gd name="T96" fmla="*/ 2147483647 w 674"/>
                  <a:gd name="T97" fmla="*/ 2147483647 h 406"/>
                  <a:gd name="T98" fmla="*/ 2147483647 w 674"/>
                  <a:gd name="T99" fmla="*/ 2147483647 h 406"/>
                  <a:gd name="T100" fmla="*/ 0 w 674"/>
                  <a:gd name="T101" fmla="*/ 2147483647 h 40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74"/>
                  <a:gd name="T154" fmla="*/ 0 h 406"/>
                  <a:gd name="T155" fmla="*/ 674 w 674"/>
                  <a:gd name="T156" fmla="*/ 406 h 40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74" h="406">
                    <a:moveTo>
                      <a:pt x="0" y="143"/>
                    </a:moveTo>
                    <a:lnTo>
                      <a:pt x="221" y="68"/>
                    </a:lnTo>
                    <a:lnTo>
                      <a:pt x="425" y="0"/>
                    </a:lnTo>
                    <a:lnTo>
                      <a:pt x="515" y="92"/>
                    </a:lnTo>
                    <a:lnTo>
                      <a:pt x="517" y="104"/>
                    </a:lnTo>
                    <a:lnTo>
                      <a:pt x="502" y="111"/>
                    </a:lnTo>
                    <a:lnTo>
                      <a:pt x="479" y="111"/>
                    </a:lnTo>
                    <a:lnTo>
                      <a:pt x="455" y="113"/>
                    </a:lnTo>
                    <a:lnTo>
                      <a:pt x="429" y="130"/>
                    </a:lnTo>
                    <a:lnTo>
                      <a:pt x="425" y="154"/>
                    </a:lnTo>
                    <a:lnTo>
                      <a:pt x="438" y="175"/>
                    </a:lnTo>
                    <a:lnTo>
                      <a:pt x="462" y="186"/>
                    </a:lnTo>
                    <a:lnTo>
                      <a:pt x="483" y="188"/>
                    </a:lnTo>
                    <a:lnTo>
                      <a:pt x="511" y="183"/>
                    </a:lnTo>
                    <a:lnTo>
                      <a:pt x="530" y="177"/>
                    </a:lnTo>
                    <a:lnTo>
                      <a:pt x="547" y="169"/>
                    </a:lnTo>
                    <a:lnTo>
                      <a:pt x="554" y="160"/>
                    </a:lnTo>
                    <a:lnTo>
                      <a:pt x="571" y="154"/>
                    </a:lnTo>
                    <a:lnTo>
                      <a:pt x="586" y="158"/>
                    </a:lnTo>
                    <a:lnTo>
                      <a:pt x="674" y="254"/>
                    </a:lnTo>
                    <a:lnTo>
                      <a:pt x="599" y="280"/>
                    </a:lnTo>
                    <a:lnTo>
                      <a:pt x="524" y="305"/>
                    </a:lnTo>
                    <a:lnTo>
                      <a:pt x="513" y="316"/>
                    </a:lnTo>
                    <a:lnTo>
                      <a:pt x="541" y="333"/>
                    </a:lnTo>
                    <a:lnTo>
                      <a:pt x="556" y="352"/>
                    </a:lnTo>
                    <a:lnTo>
                      <a:pt x="560" y="376"/>
                    </a:lnTo>
                    <a:lnTo>
                      <a:pt x="541" y="393"/>
                    </a:lnTo>
                    <a:lnTo>
                      <a:pt x="513" y="404"/>
                    </a:lnTo>
                    <a:lnTo>
                      <a:pt x="474" y="406"/>
                    </a:lnTo>
                    <a:lnTo>
                      <a:pt x="438" y="391"/>
                    </a:lnTo>
                    <a:lnTo>
                      <a:pt x="429" y="376"/>
                    </a:lnTo>
                    <a:lnTo>
                      <a:pt x="429" y="359"/>
                    </a:lnTo>
                    <a:lnTo>
                      <a:pt x="421" y="350"/>
                    </a:lnTo>
                    <a:lnTo>
                      <a:pt x="408" y="346"/>
                    </a:lnTo>
                    <a:lnTo>
                      <a:pt x="389" y="348"/>
                    </a:lnTo>
                    <a:lnTo>
                      <a:pt x="245" y="395"/>
                    </a:lnTo>
                    <a:lnTo>
                      <a:pt x="153" y="297"/>
                    </a:lnTo>
                    <a:lnTo>
                      <a:pt x="165" y="293"/>
                    </a:lnTo>
                    <a:lnTo>
                      <a:pt x="187" y="286"/>
                    </a:lnTo>
                    <a:lnTo>
                      <a:pt x="213" y="280"/>
                    </a:lnTo>
                    <a:lnTo>
                      <a:pt x="249" y="258"/>
                    </a:lnTo>
                    <a:lnTo>
                      <a:pt x="247" y="235"/>
                    </a:lnTo>
                    <a:lnTo>
                      <a:pt x="217" y="213"/>
                    </a:lnTo>
                    <a:lnTo>
                      <a:pt x="185" y="209"/>
                    </a:lnTo>
                    <a:lnTo>
                      <a:pt x="161" y="211"/>
                    </a:lnTo>
                    <a:lnTo>
                      <a:pt x="144" y="220"/>
                    </a:lnTo>
                    <a:lnTo>
                      <a:pt x="127" y="233"/>
                    </a:lnTo>
                    <a:lnTo>
                      <a:pt x="114" y="241"/>
                    </a:lnTo>
                    <a:lnTo>
                      <a:pt x="99" y="239"/>
                    </a:lnTo>
                    <a:lnTo>
                      <a:pt x="88" y="233"/>
                    </a:lnTo>
                    <a:lnTo>
                      <a:pt x="0" y="143"/>
                    </a:lnTo>
                    <a:close/>
                  </a:path>
                </a:pathLst>
              </a:custGeom>
              <a:solidFill>
                <a:srgbClr val="666699"/>
              </a:solidFill>
              <a:ln w="3175">
                <a:solidFill>
                  <a:srgbClr val="000000"/>
                </a:solidFill>
                <a:round/>
                <a:headEnd/>
                <a:tailEnd/>
              </a:ln>
            </p:spPr>
            <p:txBody>
              <a:bodyPr/>
              <a:lstStyle/>
              <a:p>
                <a:endParaRPr lang="es-ES" dirty="0"/>
              </a:p>
            </p:txBody>
          </p:sp>
        </p:grpSp>
      </p:grpSp>
      <p:grpSp>
        <p:nvGrpSpPr>
          <p:cNvPr id="11" name="Group 52"/>
          <p:cNvGrpSpPr>
            <a:grpSpLocks/>
          </p:cNvGrpSpPr>
          <p:nvPr/>
        </p:nvGrpSpPr>
        <p:grpSpPr bwMode="auto">
          <a:xfrm>
            <a:off x="2687638" y="4929188"/>
            <a:ext cx="1444625" cy="679450"/>
            <a:chOff x="2687631" y="4928930"/>
            <a:chExt cx="1444613" cy="679708"/>
          </a:xfrm>
        </p:grpSpPr>
        <p:sp>
          <p:nvSpPr>
            <p:cNvPr id="7179" name="Freeform 43"/>
            <p:cNvSpPr>
              <a:spLocks/>
            </p:cNvSpPr>
            <p:nvPr/>
          </p:nvSpPr>
          <p:spPr bwMode="auto">
            <a:xfrm>
              <a:off x="2687631" y="5129250"/>
              <a:ext cx="1444613" cy="479388"/>
            </a:xfrm>
            <a:custGeom>
              <a:avLst/>
              <a:gdLst>
                <a:gd name="T0" fmla="*/ 2147483647 w 680"/>
                <a:gd name="T1" fmla="*/ 2147483647 h 408"/>
                <a:gd name="T2" fmla="*/ 2147483647 w 680"/>
                <a:gd name="T3" fmla="*/ 2147483647 h 408"/>
                <a:gd name="T4" fmla="*/ 2147483647 w 680"/>
                <a:gd name="T5" fmla="*/ 2147483647 h 408"/>
                <a:gd name="T6" fmla="*/ 2147483647 w 680"/>
                <a:gd name="T7" fmla="*/ 2147483647 h 408"/>
                <a:gd name="T8" fmla="*/ 2147483647 w 680"/>
                <a:gd name="T9" fmla="*/ 2147483647 h 408"/>
                <a:gd name="T10" fmla="*/ 2147483647 w 680"/>
                <a:gd name="T11" fmla="*/ 2147483647 h 408"/>
                <a:gd name="T12" fmla="*/ 2147483647 w 680"/>
                <a:gd name="T13" fmla="*/ 2147483647 h 408"/>
                <a:gd name="T14" fmla="*/ 2147483647 w 680"/>
                <a:gd name="T15" fmla="*/ 2147483647 h 408"/>
                <a:gd name="T16" fmla="*/ 2147483647 w 680"/>
                <a:gd name="T17" fmla="*/ 2147483647 h 408"/>
                <a:gd name="T18" fmla="*/ 2147483647 w 680"/>
                <a:gd name="T19" fmla="*/ 2147483647 h 408"/>
                <a:gd name="T20" fmla="*/ 2147483647 w 680"/>
                <a:gd name="T21" fmla="*/ 2147483647 h 408"/>
                <a:gd name="T22" fmla="*/ 2147483647 w 680"/>
                <a:gd name="T23" fmla="*/ 2147483647 h 408"/>
                <a:gd name="T24" fmla="*/ 2147483647 w 680"/>
                <a:gd name="T25" fmla="*/ 2147483647 h 408"/>
                <a:gd name="T26" fmla="*/ 2147483647 w 680"/>
                <a:gd name="T27" fmla="*/ 0 h 408"/>
                <a:gd name="T28" fmla="*/ 2147483647 w 680"/>
                <a:gd name="T29" fmla="*/ 2147483647 h 408"/>
                <a:gd name="T30" fmla="*/ 2147483647 w 680"/>
                <a:gd name="T31" fmla="*/ 2147483647 h 408"/>
                <a:gd name="T32" fmla="*/ 2147483647 w 680"/>
                <a:gd name="T33" fmla="*/ 2147483647 h 408"/>
                <a:gd name="T34" fmla="*/ 2147483647 w 680"/>
                <a:gd name="T35" fmla="*/ 2147483647 h 408"/>
                <a:gd name="T36" fmla="*/ 2147483647 w 680"/>
                <a:gd name="T37" fmla="*/ 2147483647 h 408"/>
                <a:gd name="T38" fmla="*/ 2147483647 w 680"/>
                <a:gd name="T39" fmla="*/ 2147483647 h 408"/>
                <a:gd name="T40" fmla="*/ 2147483647 w 680"/>
                <a:gd name="T41" fmla="*/ 2147483647 h 408"/>
                <a:gd name="T42" fmla="*/ 2147483647 w 680"/>
                <a:gd name="T43" fmla="*/ 2147483647 h 408"/>
                <a:gd name="T44" fmla="*/ 2147483647 w 680"/>
                <a:gd name="T45" fmla="*/ 2147483647 h 408"/>
                <a:gd name="T46" fmla="*/ 0 w 680"/>
                <a:gd name="T47" fmla="*/ 2147483647 h 408"/>
                <a:gd name="T48" fmla="*/ 2147483647 w 680"/>
                <a:gd name="T49" fmla="*/ 2147483647 h 408"/>
                <a:gd name="T50" fmla="*/ 2147483647 w 680"/>
                <a:gd name="T51" fmla="*/ 2147483647 h 408"/>
                <a:gd name="T52" fmla="*/ 2147483647 w 680"/>
                <a:gd name="T53" fmla="*/ 2147483647 h 408"/>
                <a:gd name="T54" fmla="*/ 2147483647 w 680"/>
                <a:gd name="T55" fmla="*/ 2147483647 h 408"/>
                <a:gd name="T56" fmla="*/ 2147483647 w 680"/>
                <a:gd name="T57" fmla="*/ 2147483647 h 408"/>
                <a:gd name="T58" fmla="*/ 2147483647 w 680"/>
                <a:gd name="T59" fmla="*/ 2147483647 h 408"/>
                <a:gd name="T60" fmla="*/ 2147483647 w 680"/>
                <a:gd name="T61" fmla="*/ 2147483647 h 408"/>
                <a:gd name="T62" fmla="*/ 2147483647 w 680"/>
                <a:gd name="T63" fmla="*/ 2147483647 h 408"/>
                <a:gd name="T64" fmla="*/ 2147483647 w 680"/>
                <a:gd name="T65" fmla="*/ 2147483647 h 408"/>
                <a:gd name="T66" fmla="*/ 2147483647 w 680"/>
                <a:gd name="T67" fmla="*/ 2147483647 h 408"/>
                <a:gd name="T68" fmla="*/ 2147483647 w 680"/>
                <a:gd name="T69" fmla="*/ 2147483647 h 408"/>
                <a:gd name="T70" fmla="*/ 2147483647 w 680"/>
                <a:gd name="T71" fmla="*/ 2147483647 h 408"/>
                <a:gd name="T72" fmla="*/ 2147483647 w 680"/>
                <a:gd name="T73" fmla="*/ 2147483647 h 408"/>
                <a:gd name="T74" fmla="*/ 2147483647 w 680"/>
                <a:gd name="T75" fmla="*/ 2147483647 h 408"/>
                <a:gd name="T76" fmla="*/ 2147483647 w 680"/>
                <a:gd name="T77" fmla="*/ 2147483647 h 408"/>
                <a:gd name="T78" fmla="*/ 2147483647 w 680"/>
                <a:gd name="T79" fmla="*/ 2147483647 h 408"/>
                <a:gd name="T80" fmla="*/ 2147483647 w 680"/>
                <a:gd name="T81" fmla="*/ 2147483647 h 408"/>
                <a:gd name="T82" fmla="*/ 2147483647 w 680"/>
                <a:gd name="T83" fmla="*/ 2147483647 h 40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80"/>
                <a:gd name="T127" fmla="*/ 0 h 408"/>
                <a:gd name="T128" fmla="*/ 680 w 680"/>
                <a:gd name="T129" fmla="*/ 408 h 40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80" h="408">
                  <a:moveTo>
                    <a:pt x="480" y="121"/>
                  </a:moveTo>
                  <a:lnTo>
                    <a:pt x="502" y="119"/>
                  </a:lnTo>
                  <a:lnTo>
                    <a:pt x="517" y="117"/>
                  </a:lnTo>
                  <a:lnTo>
                    <a:pt x="525" y="106"/>
                  </a:lnTo>
                  <a:lnTo>
                    <a:pt x="519" y="98"/>
                  </a:lnTo>
                  <a:lnTo>
                    <a:pt x="427" y="6"/>
                  </a:lnTo>
                  <a:lnTo>
                    <a:pt x="354" y="34"/>
                  </a:lnTo>
                  <a:lnTo>
                    <a:pt x="304" y="53"/>
                  </a:lnTo>
                  <a:lnTo>
                    <a:pt x="281" y="57"/>
                  </a:lnTo>
                  <a:lnTo>
                    <a:pt x="259" y="57"/>
                  </a:lnTo>
                  <a:lnTo>
                    <a:pt x="251" y="49"/>
                  </a:lnTo>
                  <a:lnTo>
                    <a:pt x="246" y="27"/>
                  </a:lnTo>
                  <a:lnTo>
                    <a:pt x="231" y="10"/>
                  </a:lnTo>
                  <a:lnTo>
                    <a:pt x="199" y="0"/>
                  </a:lnTo>
                  <a:lnTo>
                    <a:pt x="165" y="2"/>
                  </a:lnTo>
                  <a:lnTo>
                    <a:pt x="128" y="17"/>
                  </a:lnTo>
                  <a:lnTo>
                    <a:pt x="115" y="40"/>
                  </a:lnTo>
                  <a:lnTo>
                    <a:pt x="118" y="53"/>
                  </a:lnTo>
                  <a:lnTo>
                    <a:pt x="130" y="68"/>
                  </a:lnTo>
                  <a:lnTo>
                    <a:pt x="143" y="74"/>
                  </a:lnTo>
                  <a:lnTo>
                    <a:pt x="165" y="85"/>
                  </a:lnTo>
                  <a:lnTo>
                    <a:pt x="165" y="92"/>
                  </a:lnTo>
                  <a:lnTo>
                    <a:pt x="83" y="128"/>
                  </a:lnTo>
                  <a:lnTo>
                    <a:pt x="0" y="158"/>
                  </a:lnTo>
                  <a:lnTo>
                    <a:pt x="25" y="179"/>
                  </a:lnTo>
                  <a:lnTo>
                    <a:pt x="118" y="273"/>
                  </a:lnTo>
                  <a:lnTo>
                    <a:pt x="249" y="408"/>
                  </a:lnTo>
                  <a:lnTo>
                    <a:pt x="446" y="342"/>
                  </a:lnTo>
                  <a:lnTo>
                    <a:pt x="592" y="295"/>
                  </a:lnTo>
                  <a:lnTo>
                    <a:pt x="680" y="260"/>
                  </a:lnTo>
                  <a:lnTo>
                    <a:pt x="633" y="211"/>
                  </a:lnTo>
                  <a:lnTo>
                    <a:pt x="592" y="173"/>
                  </a:lnTo>
                  <a:lnTo>
                    <a:pt x="577" y="166"/>
                  </a:lnTo>
                  <a:lnTo>
                    <a:pt x="558" y="173"/>
                  </a:lnTo>
                  <a:lnTo>
                    <a:pt x="547" y="183"/>
                  </a:lnTo>
                  <a:lnTo>
                    <a:pt x="530" y="196"/>
                  </a:lnTo>
                  <a:lnTo>
                    <a:pt x="489" y="203"/>
                  </a:lnTo>
                  <a:lnTo>
                    <a:pt x="439" y="183"/>
                  </a:lnTo>
                  <a:lnTo>
                    <a:pt x="429" y="164"/>
                  </a:lnTo>
                  <a:lnTo>
                    <a:pt x="437" y="132"/>
                  </a:lnTo>
                  <a:lnTo>
                    <a:pt x="463" y="121"/>
                  </a:lnTo>
                  <a:lnTo>
                    <a:pt x="480" y="121"/>
                  </a:lnTo>
                  <a:close/>
                </a:path>
              </a:pathLst>
            </a:custGeom>
            <a:solidFill>
              <a:srgbClr val="663300"/>
            </a:solidFill>
            <a:ln w="9525">
              <a:noFill/>
              <a:round/>
              <a:headEnd/>
              <a:tailEnd/>
            </a:ln>
          </p:spPr>
          <p:txBody>
            <a:bodyPr/>
            <a:lstStyle/>
            <a:p>
              <a:endParaRPr lang="es-ES" dirty="0"/>
            </a:p>
          </p:txBody>
        </p:sp>
        <p:sp>
          <p:nvSpPr>
            <p:cNvPr id="7180" name="Freeform 44"/>
            <p:cNvSpPr>
              <a:spLocks/>
            </p:cNvSpPr>
            <p:nvPr/>
          </p:nvSpPr>
          <p:spPr bwMode="auto">
            <a:xfrm>
              <a:off x="2931940" y="4971757"/>
              <a:ext cx="114719" cy="71839"/>
            </a:xfrm>
            <a:custGeom>
              <a:avLst/>
              <a:gdLst>
                <a:gd name="T0" fmla="*/ 0 w 54"/>
                <a:gd name="T1" fmla="*/ 0 h 62"/>
                <a:gd name="T2" fmla="*/ 0 w 54"/>
                <a:gd name="T3" fmla="*/ 2147483647 h 62"/>
                <a:gd name="T4" fmla="*/ 2147483647 w 54"/>
                <a:gd name="T5" fmla="*/ 2147483647 h 62"/>
                <a:gd name="T6" fmla="*/ 2147483647 w 54"/>
                <a:gd name="T7" fmla="*/ 2147483647 h 62"/>
                <a:gd name="T8" fmla="*/ 2147483647 w 54"/>
                <a:gd name="T9" fmla="*/ 2147483647 h 62"/>
                <a:gd name="T10" fmla="*/ 2147483647 w 54"/>
                <a:gd name="T11" fmla="*/ 2147483647 h 62"/>
                <a:gd name="T12" fmla="*/ 2147483647 w 54"/>
                <a:gd name="T13" fmla="*/ 2147483647 h 62"/>
                <a:gd name="T14" fmla="*/ 0 w 54"/>
                <a:gd name="T15" fmla="*/ 0 h 62"/>
                <a:gd name="T16" fmla="*/ 0 60000 65536"/>
                <a:gd name="T17" fmla="*/ 0 60000 65536"/>
                <a:gd name="T18" fmla="*/ 0 60000 65536"/>
                <a:gd name="T19" fmla="*/ 0 60000 65536"/>
                <a:gd name="T20" fmla="*/ 0 60000 65536"/>
                <a:gd name="T21" fmla="*/ 0 60000 65536"/>
                <a:gd name="T22" fmla="*/ 0 60000 65536"/>
                <a:gd name="T23" fmla="*/ 0 60000 65536"/>
                <a:gd name="T24" fmla="*/ 0 w 54"/>
                <a:gd name="T25" fmla="*/ 0 h 62"/>
                <a:gd name="T26" fmla="*/ 54 w 54"/>
                <a:gd name="T27" fmla="*/ 62 h 6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4" h="62">
                  <a:moveTo>
                    <a:pt x="0" y="0"/>
                  </a:moveTo>
                  <a:lnTo>
                    <a:pt x="0" y="43"/>
                  </a:lnTo>
                  <a:lnTo>
                    <a:pt x="7" y="51"/>
                  </a:lnTo>
                  <a:lnTo>
                    <a:pt x="20" y="58"/>
                  </a:lnTo>
                  <a:lnTo>
                    <a:pt x="37" y="62"/>
                  </a:lnTo>
                  <a:lnTo>
                    <a:pt x="50" y="58"/>
                  </a:lnTo>
                  <a:lnTo>
                    <a:pt x="54" y="45"/>
                  </a:lnTo>
                  <a:lnTo>
                    <a:pt x="0" y="0"/>
                  </a:lnTo>
                  <a:close/>
                </a:path>
              </a:pathLst>
            </a:custGeom>
            <a:solidFill>
              <a:srgbClr val="000080"/>
            </a:solidFill>
            <a:ln w="3175">
              <a:solidFill>
                <a:srgbClr val="000000"/>
              </a:solidFill>
              <a:round/>
              <a:headEnd/>
              <a:tailEnd/>
            </a:ln>
          </p:spPr>
          <p:txBody>
            <a:bodyPr/>
            <a:lstStyle/>
            <a:p>
              <a:endParaRPr lang="es-ES" dirty="0"/>
            </a:p>
          </p:txBody>
        </p:sp>
        <p:sp>
          <p:nvSpPr>
            <p:cNvPr id="7181" name="Freeform 45"/>
            <p:cNvSpPr>
              <a:spLocks/>
            </p:cNvSpPr>
            <p:nvPr/>
          </p:nvSpPr>
          <p:spPr bwMode="auto">
            <a:xfrm>
              <a:off x="3594762" y="5050504"/>
              <a:ext cx="212443" cy="88417"/>
            </a:xfrm>
            <a:custGeom>
              <a:avLst/>
              <a:gdLst>
                <a:gd name="T0" fmla="*/ 2147483647 w 100"/>
                <a:gd name="T1" fmla="*/ 0 h 75"/>
                <a:gd name="T2" fmla="*/ 2147483647 w 100"/>
                <a:gd name="T3" fmla="*/ 2147483647 h 75"/>
                <a:gd name="T4" fmla="*/ 2147483647 w 100"/>
                <a:gd name="T5" fmla="*/ 2147483647 h 75"/>
                <a:gd name="T6" fmla="*/ 2147483647 w 100"/>
                <a:gd name="T7" fmla="*/ 2147483647 h 75"/>
                <a:gd name="T8" fmla="*/ 2147483647 w 100"/>
                <a:gd name="T9" fmla="*/ 2147483647 h 75"/>
                <a:gd name="T10" fmla="*/ 2147483647 w 100"/>
                <a:gd name="T11" fmla="*/ 2147483647 h 75"/>
                <a:gd name="T12" fmla="*/ 2147483647 w 100"/>
                <a:gd name="T13" fmla="*/ 2147483647 h 75"/>
                <a:gd name="T14" fmla="*/ 2147483647 w 100"/>
                <a:gd name="T15" fmla="*/ 2147483647 h 75"/>
                <a:gd name="T16" fmla="*/ 2147483647 w 100"/>
                <a:gd name="T17" fmla="*/ 2147483647 h 75"/>
                <a:gd name="T18" fmla="*/ 2147483647 w 100"/>
                <a:gd name="T19" fmla="*/ 2147483647 h 75"/>
                <a:gd name="T20" fmla="*/ 0 w 100"/>
                <a:gd name="T21" fmla="*/ 2147483647 h 75"/>
                <a:gd name="T22" fmla="*/ 0 w 100"/>
                <a:gd name="T23" fmla="*/ 2147483647 h 75"/>
                <a:gd name="T24" fmla="*/ 2147483647 w 100"/>
                <a:gd name="T25" fmla="*/ 2147483647 h 75"/>
                <a:gd name="T26" fmla="*/ 2147483647 w 100"/>
                <a:gd name="T27" fmla="*/ 2147483647 h 75"/>
                <a:gd name="T28" fmla="*/ 2147483647 w 100"/>
                <a:gd name="T29" fmla="*/ 2147483647 h 75"/>
                <a:gd name="T30" fmla="*/ 2147483647 w 100"/>
                <a:gd name="T31" fmla="*/ 2147483647 h 75"/>
                <a:gd name="T32" fmla="*/ 2147483647 w 100"/>
                <a:gd name="T33" fmla="*/ 2147483647 h 75"/>
                <a:gd name="T34" fmla="*/ 2147483647 w 100"/>
                <a:gd name="T35" fmla="*/ 2147483647 h 75"/>
                <a:gd name="T36" fmla="*/ 2147483647 w 100"/>
                <a:gd name="T37" fmla="*/ 2147483647 h 75"/>
                <a:gd name="T38" fmla="*/ 2147483647 w 100"/>
                <a:gd name="T39" fmla="*/ 2147483647 h 75"/>
                <a:gd name="T40" fmla="*/ 2147483647 w 100"/>
                <a:gd name="T41" fmla="*/ 2147483647 h 75"/>
                <a:gd name="T42" fmla="*/ 2147483647 w 100"/>
                <a:gd name="T43" fmla="*/ 2147483647 h 75"/>
                <a:gd name="T44" fmla="*/ 2147483647 w 100"/>
                <a:gd name="T45" fmla="*/ 2147483647 h 75"/>
                <a:gd name="T46" fmla="*/ 2147483647 w 100"/>
                <a:gd name="T47" fmla="*/ 2147483647 h 75"/>
                <a:gd name="T48" fmla="*/ 2147483647 w 100"/>
                <a:gd name="T49" fmla="*/ 2147483647 h 75"/>
                <a:gd name="T50" fmla="*/ 2147483647 w 100"/>
                <a:gd name="T51" fmla="*/ 0 h 7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0"/>
                <a:gd name="T79" fmla="*/ 0 h 75"/>
                <a:gd name="T80" fmla="*/ 100 w 100"/>
                <a:gd name="T81" fmla="*/ 75 h 7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0" h="75">
                  <a:moveTo>
                    <a:pt x="98" y="0"/>
                  </a:moveTo>
                  <a:lnTo>
                    <a:pt x="94" y="7"/>
                  </a:lnTo>
                  <a:lnTo>
                    <a:pt x="83" y="13"/>
                  </a:lnTo>
                  <a:lnTo>
                    <a:pt x="70" y="13"/>
                  </a:lnTo>
                  <a:lnTo>
                    <a:pt x="55" y="13"/>
                  </a:lnTo>
                  <a:lnTo>
                    <a:pt x="32" y="15"/>
                  </a:lnTo>
                  <a:lnTo>
                    <a:pt x="25" y="17"/>
                  </a:lnTo>
                  <a:lnTo>
                    <a:pt x="12" y="24"/>
                  </a:lnTo>
                  <a:lnTo>
                    <a:pt x="8" y="28"/>
                  </a:lnTo>
                  <a:lnTo>
                    <a:pt x="2" y="37"/>
                  </a:lnTo>
                  <a:lnTo>
                    <a:pt x="0" y="45"/>
                  </a:lnTo>
                  <a:lnTo>
                    <a:pt x="0" y="56"/>
                  </a:lnTo>
                  <a:lnTo>
                    <a:pt x="2" y="60"/>
                  </a:lnTo>
                  <a:lnTo>
                    <a:pt x="4" y="69"/>
                  </a:lnTo>
                  <a:lnTo>
                    <a:pt x="6" y="71"/>
                  </a:lnTo>
                  <a:lnTo>
                    <a:pt x="12" y="75"/>
                  </a:lnTo>
                  <a:lnTo>
                    <a:pt x="19" y="64"/>
                  </a:lnTo>
                  <a:lnTo>
                    <a:pt x="30" y="58"/>
                  </a:lnTo>
                  <a:lnTo>
                    <a:pt x="51" y="54"/>
                  </a:lnTo>
                  <a:lnTo>
                    <a:pt x="68" y="56"/>
                  </a:lnTo>
                  <a:lnTo>
                    <a:pt x="77" y="56"/>
                  </a:lnTo>
                  <a:lnTo>
                    <a:pt x="90" y="54"/>
                  </a:lnTo>
                  <a:lnTo>
                    <a:pt x="94" y="54"/>
                  </a:lnTo>
                  <a:lnTo>
                    <a:pt x="98" y="49"/>
                  </a:lnTo>
                  <a:lnTo>
                    <a:pt x="100" y="47"/>
                  </a:lnTo>
                  <a:lnTo>
                    <a:pt x="98" y="0"/>
                  </a:lnTo>
                  <a:close/>
                </a:path>
              </a:pathLst>
            </a:custGeom>
            <a:solidFill>
              <a:srgbClr val="663300"/>
            </a:solidFill>
            <a:ln w="3175">
              <a:solidFill>
                <a:srgbClr val="000000"/>
              </a:solidFill>
              <a:round/>
              <a:headEnd/>
              <a:tailEnd/>
            </a:ln>
          </p:spPr>
          <p:txBody>
            <a:bodyPr/>
            <a:lstStyle/>
            <a:p>
              <a:endParaRPr lang="es-ES" dirty="0"/>
            </a:p>
          </p:txBody>
        </p:sp>
        <p:sp>
          <p:nvSpPr>
            <p:cNvPr id="7182" name="Freeform 46"/>
            <p:cNvSpPr>
              <a:spLocks/>
            </p:cNvSpPr>
            <p:nvPr/>
          </p:nvSpPr>
          <p:spPr bwMode="auto">
            <a:xfrm>
              <a:off x="2687631" y="4928930"/>
              <a:ext cx="1444613" cy="471098"/>
            </a:xfrm>
            <a:custGeom>
              <a:avLst/>
              <a:gdLst>
                <a:gd name="T0" fmla="*/ 2147483647 w 680"/>
                <a:gd name="T1" fmla="*/ 2147483647 h 401"/>
                <a:gd name="T2" fmla="*/ 2147483647 w 680"/>
                <a:gd name="T3" fmla="*/ 2147483647 h 401"/>
                <a:gd name="T4" fmla="*/ 2147483647 w 680"/>
                <a:gd name="T5" fmla="*/ 2147483647 h 401"/>
                <a:gd name="T6" fmla="*/ 2147483647 w 680"/>
                <a:gd name="T7" fmla="*/ 2147483647 h 401"/>
                <a:gd name="T8" fmla="*/ 2147483647 w 680"/>
                <a:gd name="T9" fmla="*/ 2147483647 h 401"/>
                <a:gd name="T10" fmla="*/ 2147483647 w 680"/>
                <a:gd name="T11" fmla="*/ 2147483647 h 401"/>
                <a:gd name="T12" fmla="*/ 2147483647 w 680"/>
                <a:gd name="T13" fmla="*/ 2147483647 h 401"/>
                <a:gd name="T14" fmla="*/ 2147483647 w 680"/>
                <a:gd name="T15" fmla="*/ 2147483647 h 401"/>
                <a:gd name="T16" fmla="*/ 2147483647 w 680"/>
                <a:gd name="T17" fmla="*/ 2147483647 h 401"/>
                <a:gd name="T18" fmla="*/ 2147483647 w 680"/>
                <a:gd name="T19" fmla="*/ 2147483647 h 401"/>
                <a:gd name="T20" fmla="*/ 2147483647 w 680"/>
                <a:gd name="T21" fmla="*/ 2147483647 h 401"/>
                <a:gd name="T22" fmla="*/ 2147483647 w 680"/>
                <a:gd name="T23" fmla="*/ 2147483647 h 401"/>
                <a:gd name="T24" fmla="*/ 2147483647 w 680"/>
                <a:gd name="T25" fmla="*/ 2147483647 h 401"/>
                <a:gd name="T26" fmla="*/ 2147483647 w 680"/>
                <a:gd name="T27" fmla="*/ 0 h 401"/>
                <a:gd name="T28" fmla="*/ 2147483647 w 680"/>
                <a:gd name="T29" fmla="*/ 0 h 401"/>
                <a:gd name="T30" fmla="*/ 2147483647 w 680"/>
                <a:gd name="T31" fmla="*/ 2147483647 h 401"/>
                <a:gd name="T32" fmla="*/ 2147483647 w 680"/>
                <a:gd name="T33" fmla="*/ 2147483647 h 401"/>
                <a:gd name="T34" fmla="*/ 2147483647 w 680"/>
                <a:gd name="T35" fmla="*/ 2147483647 h 401"/>
                <a:gd name="T36" fmla="*/ 2147483647 w 680"/>
                <a:gd name="T37" fmla="*/ 2147483647 h 401"/>
                <a:gd name="T38" fmla="*/ 2147483647 w 680"/>
                <a:gd name="T39" fmla="*/ 2147483647 h 401"/>
                <a:gd name="T40" fmla="*/ 2147483647 w 680"/>
                <a:gd name="T41" fmla="*/ 2147483647 h 401"/>
                <a:gd name="T42" fmla="*/ 2147483647 w 680"/>
                <a:gd name="T43" fmla="*/ 2147483647 h 401"/>
                <a:gd name="T44" fmla="*/ 2147483647 w 680"/>
                <a:gd name="T45" fmla="*/ 2147483647 h 401"/>
                <a:gd name="T46" fmla="*/ 0 w 680"/>
                <a:gd name="T47" fmla="*/ 2147483647 h 401"/>
                <a:gd name="T48" fmla="*/ 2147483647 w 680"/>
                <a:gd name="T49" fmla="*/ 2147483647 h 401"/>
                <a:gd name="T50" fmla="*/ 2147483647 w 680"/>
                <a:gd name="T51" fmla="*/ 2147483647 h 401"/>
                <a:gd name="T52" fmla="*/ 2147483647 w 680"/>
                <a:gd name="T53" fmla="*/ 2147483647 h 401"/>
                <a:gd name="T54" fmla="*/ 2147483647 w 680"/>
                <a:gd name="T55" fmla="*/ 2147483647 h 401"/>
                <a:gd name="T56" fmla="*/ 2147483647 w 680"/>
                <a:gd name="T57" fmla="*/ 2147483647 h 401"/>
                <a:gd name="T58" fmla="*/ 2147483647 w 680"/>
                <a:gd name="T59" fmla="*/ 2147483647 h 401"/>
                <a:gd name="T60" fmla="*/ 2147483647 w 680"/>
                <a:gd name="T61" fmla="*/ 2147483647 h 401"/>
                <a:gd name="T62" fmla="*/ 2147483647 w 680"/>
                <a:gd name="T63" fmla="*/ 2147483647 h 401"/>
                <a:gd name="T64" fmla="*/ 2147483647 w 680"/>
                <a:gd name="T65" fmla="*/ 2147483647 h 401"/>
                <a:gd name="T66" fmla="*/ 2147483647 w 680"/>
                <a:gd name="T67" fmla="*/ 2147483647 h 401"/>
                <a:gd name="T68" fmla="*/ 2147483647 w 680"/>
                <a:gd name="T69" fmla="*/ 2147483647 h 401"/>
                <a:gd name="T70" fmla="*/ 2147483647 w 680"/>
                <a:gd name="T71" fmla="*/ 2147483647 h 401"/>
                <a:gd name="T72" fmla="*/ 2147483647 w 680"/>
                <a:gd name="T73" fmla="*/ 2147483647 h 401"/>
                <a:gd name="T74" fmla="*/ 2147483647 w 680"/>
                <a:gd name="T75" fmla="*/ 2147483647 h 401"/>
                <a:gd name="T76" fmla="*/ 2147483647 w 680"/>
                <a:gd name="T77" fmla="*/ 2147483647 h 401"/>
                <a:gd name="T78" fmla="*/ 2147483647 w 680"/>
                <a:gd name="T79" fmla="*/ 2147483647 h 401"/>
                <a:gd name="T80" fmla="*/ 2147483647 w 680"/>
                <a:gd name="T81" fmla="*/ 2147483647 h 401"/>
                <a:gd name="T82" fmla="*/ 2147483647 w 680"/>
                <a:gd name="T83" fmla="*/ 2147483647 h 4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80"/>
                <a:gd name="T127" fmla="*/ 0 h 401"/>
                <a:gd name="T128" fmla="*/ 680 w 680"/>
                <a:gd name="T129" fmla="*/ 401 h 4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80" h="401">
                  <a:moveTo>
                    <a:pt x="480" y="117"/>
                  </a:moveTo>
                  <a:lnTo>
                    <a:pt x="502" y="115"/>
                  </a:lnTo>
                  <a:lnTo>
                    <a:pt x="517" y="115"/>
                  </a:lnTo>
                  <a:lnTo>
                    <a:pt x="525" y="102"/>
                  </a:lnTo>
                  <a:lnTo>
                    <a:pt x="519" y="96"/>
                  </a:lnTo>
                  <a:lnTo>
                    <a:pt x="427" y="4"/>
                  </a:lnTo>
                  <a:lnTo>
                    <a:pt x="354" y="32"/>
                  </a:lnTo>
                  <a:lnTo>
                    <a:pt x="304" y="51"/>
                  </a:lnTo>
                  <a:lnTo>
                    <a:pt x="281" y="53"/>
                  </a:lnTo>
                  <a:lnTo>
                    <a:pt x="259" y="55"/>
                  </a:lnTo>
                  <a:lnTo>
                    <a:pt x="251" y="47"/>
                  </a:lnTo>
                  <a:lnTo>
                    <a:pt x="246" y="25"/>
                  </a:lnTo>
                  <a:lnTo>
                    <a:pt x="231" y="8"/>
                  </a:lnTo>
                  <a:lnTo>
                    <a:pt x="199" y="0"/>
                  </a:lnTo>
                  <a:lnTo>
                    <a:pt x="165" y="0"/>
                  </a:lnTo>
                  <a:lnTo>
                    <a:pt x="128" y="15"/>
                  </a:lnTo>
                  <a:lnTo>
                    <a:pt x="115" y="36"/>
                  </a:lnTo>
                  <a:lnTo>
                    <a:pt x="118" y="51"/>
                  </a:lnTo>
                  <a:lnTo>
                    <a:pt x="130" y="66"/>
                  </a:lnTo>
                  <a:lnTo>
                    <a:pt x="143" y="72"/>
                  </a:lnTo>
                  <a:lnTo>
                    <a:pt x="165" y="81"/>
                  </a:lnTo>
                  <a:lnTo>
                    <a:pt x="165" y="89"/>
                  </a:lnTo>
                  <a:lnTo>
                    <a:pt x="83" y="124"/>
                  </a:lnTo>
                  <a:lnTo>
                    <a:pt x="0" y="153"/>
                  </a:lnTo>
                  <a:lnTo>
                    <a:pt x="25" y="175"/>
                  </a:lnTo>
                  <a:lnTo>
                    <a:pt x="118" y="267"/>
                  </a:lnTo>
                  <a:lnTo>
                    <a:pt x="249" y="401"/>
                  </a:lnTo>
                  <a:lnTo>
                    <a:pt x="446" y="335"/>
                  </a:lnTo>
                  <a:lnTo>
                    <a:pt x="592" y="288"/>
                  </a:lnTo>
                  <a:lnTo>
                    <a:pt x="680" y="256"/>
                  </a:lnTo>
                  <a:lnTo>
                    <a:pt x="633" y="207"/>
                  </a:lnTo>
                  <a:lnTo>
                    <a:pt x="592" y="168"/>
                  </a:lnTo>
                  <a:lnTo>
                    <a:pt x="577" y="162"/>
                  </a:lnTo>
                  <a:lnTo>
                    <a:pt x="558" y="168"/>
                  </a:lnTo>
                  <a:lnTo>
                    <a:pt x="547" y="181"/>
                  </a:lnTo>
                  <a:lnTo>
                    <a:pt x="530" y="192"/>
                  </a:lnTo>
                  <a:lnTo>
                    <a:pt x="489" y="198"/>
                  </a:lnTo>
                  <a:lnTo>
                    <a:pt x="439" y="179"/>
                  </a:lnTo>
                  <a:lnTo>
                    <a:pt x="429" y="160"/>
                  </a:lnTo>
                  <a:lnTo>
                    <a:pt x="437" y="130"/>
                  </a:lnTo>
                  <a:lnTo>
                    <a:pt x="463" y="117"/>
                  </a:lnTo>
                  <a:lnTo>
                    <a:pt x="480" y="117"/>
                  </a:lnTo>
                  <a:close/>
                </a:path>
              </a:pathLst>
            </a:custGeom>
            <a:solidFill>
              <a:srgbClr val="666699"/>
            </a:solidFill>
            <a:ln w="3175">
              <a:solidFill>
                <a:srgbClr val="000000"/>
              </a:solidFill>
              <a:round/>
              <a:headEnd/>
              <a:tailEnd/>
            </a:ln>
          </p:spPr>
          <p:txBody>
            <a:bodyPr/>
            <a:lstStyle/>
            <a:p>
              <a:endParaRPr lang="es-ES" dirty="0"/>
            </a:p>
          </p:txBody>
        </p:sp>
        <p:sp>
          <p:nvSpPr>
            <p:cNvPr id="7183" name="Freeform 47"/>
            <p:cNvSpPr>
              <a:spLocks/>
            </p:cNvSpPr>
            <p:nvPr/>
          </p:nvSpPr>
          <p:spPr bwMode="auto">
            <a:xfrm>
              <a:off x="2691880" y="5105765"/>
              <a:ext cx="1440364" cy="349525"/>
            </a:xfrm>
            <a:custGeom>
              <a:avLst/>
              <a:gdLst>
                <a:gd name="T0" fmla="*/ 0 w 678"/>
                <a:gd name="T1" fmla="*/ 0 h 297"/>
                <a:gd name="T2" fmla="*/ 0 w 678"/>
                <a:gd name="T3" fmla="*/ 2147483647 h 297"/>
                <a:gd name="T4" fmla="*/ 2147483647 w 678"/>
                <a:gd name="T5" fmla="*/ 2147483647 h 297"/>
                <a:gd name="T6" fmla="*/ 2147483647 w 678"/>
                <a:gd name="T7" fmla="*/ 2147483647 h 297"/>
                <a:gd name="T8" fmla="*/ 2147483647 w 678"/>
                <a:gd name="T9" fmla="*/ 2147483647 h 297"/>
                <a:gd name="T10" fmla="*/ 2147483647 w 678"/>
                <a:gd name="T11" fmla="*/ 2147483647 h 297"/>
                <a:gd name="T12" fmla="*/ 0 w 678"/>
                <a:gd name="T13" fmla="*/ 0 h 297"/>
                <a:gd name="T14" fmla="*/ 0 60000 65536"/>
                <a:gd name="T15" fmla="*/ 0 60000 65536"/>
                <a:gd name="T16" fmla="*/ 0 60000 65536"/>
                <a:gd name="T17" fmla="*/ 0 60000 65536"/>
                <a:gd name="T18" fmla="*/ 0 60000 65536"/>
                <a:gd name="T19" fmla="*/ 0 60000 65536"/>
                <a:gd name="T20" fmla="*/ 0 60000 65536"/>
                <a:gd name="T21" fmla="*/ 0 w 678"/>
                <a:gd name="T22" fmla="*/ 0 h 297"/>
                <a:gd name="T23" fmla="*/ 678 w 678"/>
                <a:gd name="T24" fmla="*/ 297 h 29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8" h="297">
                  <a:moveTo>
                    <a:pt x="0" y="0"/>
                  </a:moveTo>
                  <a:lnTo>
                    <a:pt x="0" y="45"/>
                  </a:lnTo>
                  <a:lnTo>
                    <a:pt x="247" y="297"/>
                  </a:lnTo>
                  <a:lnTo>
                    <a:pt x="678" y="152"/>
                  </a:lnTo>
                  <a:lnTo>
                    <a:pt x="676" y="103"/>
                  </a:lnTo>
                  <a:lnTo>
                    <a:pt x="247" y="246"/>
                  </a:lnTo>
                  <a:lnTo>
                    <a:pt x="0" y="0"/>
                  </a:lnTo>
                  <a:close/>
                </a:path>
              </a:pathLst>
            </a:custGeom>
            <a:solidFill>
              <a:srgbClr val="663300"/>
            </a:solidFill>
            <a:ln w="3175">
              <a:solidFill>
                <a:srgbClr val="000000"/>
              </a:solidFill>
              <a:round/>
              <a:headEnd/>
              <a:tailEnd/>
            </a:ln>
          </p:spPr>
          <p:txBody>
            <a:bodyPr/>
            <a:lstStyle/>
            <a:p>
              <a:endParaRPr lang="es-ES"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ssolve">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dissolve">
                                      <p:cBhvr>
                                        <p:cTn id="37" dur="500"/>
                                        <p:tgtEl>
                                          <p:spTgt spid="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dissolve">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762000"/>
            <a:ext cx="8229600" cy="914400"/>
          </a:xfrm>
          <a:solidFill>
            <a:srgbClr val="FFFF00"/>
          </a:solidFill>
        </p:spPr>
        <p:txBody>
          <a:bodyPr>
            <a:normAutofit fontScale="90000"/>
          </a:bodyPr>
          <a:lstStyle/>
          <a:p>
            <a:r>
              <a:rPr lang="es-ES" dirty="0" smtClean="0">
                <a:solidFill>
                  <a:srgbClr val="3C3C65"/>
                </a:solidFill>
              </a:rPr>
              <a:t>Primera dificultad al usar </a:t>
            </a:r>
            <a:br>
              <a:rPr lang="es-ES" dirty="0" smtClean="0">
                <a:solidFill>
                  <a:srgbClr val="3C3C65"/>
                </a:solidFill>
              </a:rPr>
            </a:br>
            <a:r>
              <a:rPr lang="es-ES" dirty="0" smtClean="0">
                <a:solidFill>
                  <a:srgbClr val="3C3C65"/>
                </a:solidFill>
              </a:rPr>
              <a:t>el Concepto Competencias</a:t>
            </a:r>
          </a:p>
        </p:txBody>
      </p:sp>
      <p:sp>
        <p:nvSpPr>
          <p:cNvPr id="3" name="Content Placeholder 2"/>
          <p:cNvSpPr>
            <a:spLocks noGrp="1"/>
          </p:cNvSpPr>
          <p:nvPr>
            <p:ph idx="1"/>
          </p:nvPr>
        </p:nvSpPr>
        <p:spPr>
          <a:xfrm>
            <a:off x="439738" y="2492896"/>
            <a:ext cx="8264525" cy="3393554"/>
          </a:xfrm>
          <a:solidFill>
            <a:srgbClr val="00B0F0"/>
          </a:solidFill>
        </p:spPr>
        <p:txBody>
          <a:bodyPr/>
          <a:lstStyle/>
          <a:p>
            <a:r>
              <a:rPr lang="es-ES" sz="2400" i="1" dirty="0" smtClean="0">
                <a:solidFill>
                  <a:srgbClr val="3C3C65"/>
                </a:solidFill>
              </a:rPr>
              <a:t>Es un término polisémico:</a:t>
            </a:r>
          </a:p>
          <a:p>
            <a:pPr lvl="1"/>
            <a:r>
              <a:rPr lang="es-ES" sz="2200" i="1" dirty="0" smtClean="0">
                <a:solidFill>
                  <a:srgbClr val="3C3C65"/>
                </a:solidFill>
              </a:rPr>
              <a:t>Diferentes significados.</a:t>
            </a:r>
          </a:p>
          <a:p>
            <a:pPr lvl="1"/>
            <a:r>
              <a:rPr lang="es-ES" sz="2200" i="1" dirty="0" smtClean="0">
                <a:solidFill>
                  <a:srgbClr val="3C3C65"/>
                </a:solidFill>
              </a:rPr>
              <a:t>Distintos usos.</a:t>
            </a:r>
          </a:p>
          <a:p>
            <a:r>
              <a:rPr lang="es-ES" sz="2400" i="1" dirty="0" smtClean="0">
                <a:solidFill>
                  <a:srgbClr val="3C3C65"/>
                </a:solidFill>
              </a:rPr>
              <a:t>Se emplea principalmente con tres significados diferentes:</a:t>
            </a:r>
          </a:p>
          <a:p>
            <a:pPr lvl="1"/>
            <a:r>
              <a:rPr lang="es-ES" sz="2200" i="1" dirty="0" smtClean="0">
                <a:solidFill>
                  <a:srgbClr val="3C3C65"/>
                </a:solidFill>
              </a:rPr>
              <a:t>Pugna, enfrentamiento.</a:t>
            </a:r>
          </a:p>
          <a:p>
            <a:pPr lvl="1"/>
            <a:r>
              <a:rPr lang="es-ES" sz="2200" i="1" dirty="0" smtClean="0">
                <a:solidFill>
                  <a:srgbClr val="3C3C65"/>
                </a:solidFill>
              </a:rPr>
              <a:t>Atribución o facultad.</a:t>
            </a:r>
          </a:p>
          <a:p>
            <a:pPr lvl="1"/>
            <a:r>
              <a:rPr lang="es-ES" sz="2200" i="1" dirty="0" smtClean="0">
                <a:solidFill>
                  <a:srgbClr val="3C3C65"/>
                </a:solidFill>
              </a:rPr>
              <a:t>Aptitud, adecuación, idoneidad, cualificación o eficiencia.</a:t>
            </a:r>
          </a:p>
          <a:p>
            <a:endParaRPr lang="es-ES" sz="2600" dirty="0" smtClean="0">
              <a:solidFill>
                <a:srgbClr val="3C3C65"/>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dissolv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ssolve">
                                      <p:cBhvr>
                                        <p:cTn id="37" dur="500"/>
                                        <p:tgtEl>
                                          <p:spTgt spid="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dissolv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1000125" y="1855788"/>
            <a:ext cx="7143750" cy="4135437"/>
            <a:chOff x="1000100" y="2000240"/>
            <a:chExt cx="7143800" cy="4135961"/>
          </a:xfrm>
        </p:grpSpPr>
        <p:sp>
          <p:nvSpPr>
            <p:cNvPr id="19" name="Rectangle 10"/>
            <p:cNvSpPr>
              <a:spLocks noChangeArrowheads="1"/>
            </p:cNvSpPr>
            <p:nvPr/>
          </p:nvSpPr>
          <p:spPr bwMode="auto">
            <a:xfrm>
              <a:off x="1000100" y="2000240"/>
              <a:ext cx="7143800" cy="4135961"/>
            </a:xfrm>
            <a:prstGeom prst="rect">
              <a:avLst/>
            </a:prstGeom>
            <a:solidFill>
              <a:srgbClr val="BEE1EC"/>
            </a:solidFill>
            <a:ln w="9525">
              <a:solidFill>
                <a:srgbClr val="000000"/>
              </a:solidFill>
              <a:miter lim="800000"/>
              <a:headEnd/>
              <a:tailEnd/>
            </a:ln>
            <a:scene3d>
              <a:camera prst="orthographicFront"/>
              <a:lightRig rig="threePt" dir="t"/>
            </a:scene3d>
            <a:sp3d>
              <a:bevelT w="165100" prst="coolSlant"/>
            </a:sp3d>
          </p:spPr>
          <p:txBody>
            <a:bodyPr/>
            <a:lstStyle/>
            <a:p>
              <a:pPr fontAlgn="auto">
                <a:spcBef>
                  <a:spcPts val="0"/>
                </a:spcBef>
                <a:spcAft>
                  <a:spcPts val="0"/>
                </a:spcAft>
                <a:defRPr/>
              </a:pPr>
              <a:endParaRPr lang="es-ES" sz="1100" dirty="0">
                <a:latin typeface="Arial" charset="0"/>
                <a:cs typeface="Arial" charset="0"/>
              </a:endParaRPr>
            </a:p>
          </p:txBody>
        </p:sp>
        <p:sp>
          <p:nvSpPr>
            <p:cNvPr id="9234" name="Rectangle 11"/>
            <p:cNvSpPr>
              <a:spLocks noChangeArrowheads="1"/>
            </p:cNvSpPr>
            <p:nvPr/>
          </p:nvSpPr>
          <p:spPr bwMode="auto">
            <a:xfrm>
              <a:off x="1000100" y="5421821"/>
              <a:ext cx="1714512" cy="645178"/>
            </a:xfrm>
            <a:prstGeom prst="rect">
              <a:avLst/>
            </a:prstGeom>
            <a:noFill/>
            <a:ln w="9525">
              <a:noFill/>
              <a:miter lim="800000"/>
              <a:headEnd/>
              <a:tailEnd/>
            </a:ln>
          </p:spPr>
          <p:txBody>
            <a:bodyPr anchor="ctr"/>
            <a:lstStyle/>
            <a:p>
              <a:pPr>
                <a:spcAft>
                  <a:spcPts val="1000"/>
                </a:spcAft>
              </a:pPr>
              <a:r>
                <a:rPr lang="es-CL" sz="2000" dirty="0"/>
                <a:t>Contexto</a:t>
              </a:r>
              <a:endParaRPr lang="es-ES" sz="2000" dirty="0"/>
            </a:p>
          </p:txBody>
        </p:sp>
      </p:grpSp>
      <p:grpSp>
        <p:nvGrpSpPr>
          <p:cNvPr id="3" name="Group 14"/>
          <p:cNvGrpSpPr>
            <a:grpSpLocks/>
          </p:cNvGrpSpPr>
          <p:nvPr/>
        </p:nvGrpSpPr>
        <p:grpSpPr bwMode="auto">
          <a:xfrm>
            <a:off x="1643063" y="2484438"/>
            <a:ext cx="2881312" cy="792162"/>
            <a:chOff x="1643042" y="2629205"/>
            <a:chExt cx="2881372" cy="791281"/>
          </a:xfrm>
        </p:grpSpPr>
        <p:sp>
          <p:nvSpPr>
            <p:cNvPr id="9229" name="Rectangle 4"/>
            <p:cNvSpPr>
              <a:spLocks noChangeArrowheads="1"/>
            </p:cNvSpPr>
            <p:nvPr/>
          </p:nvSpPr>
          <p:spPr bwMode="auto">
            <a:xfrm>
              <a:off x="1643042" y="2629205"/>
              <a:ext cx="1577386" cy="791281"/>
            </a:xfrm>
            <a:prstGeom prst="rect">
              <a:avLst/>
            </a:prstGeom>
            <a:noFill/>
            <a:ln w="9525">
              <a:noFill/>
              <a:miter lim="800000"/>
              <a:headEnd/>
              <a:tailEnd/>
            </a:ln>
          </p:spPr>
          <p:txBody>
            <a:bodyPr/>
            <a:lstStyle/>
            <a:p>
              <a:pPr>
                <a:spcAft>
                  <a:spcPts val="1000"/>
                </a:spcAft>
              </a:pPr>
              <a:r>
                <a:rPr lang="es-CL" sz="2000" dirty="0"/>
                <a:t>Respuesta exitosa</a:t>
              </a:r>
              <a:endParaRPr lang="es-ES" sz="2000" dirty="0"/>
            </a:p>
          </p:txBody>
        </p:sp>
        <p:sp>
          <p:nvSpPr>
            <p:cNvPr id="6158" name="Freeform 6"/>
            <p:cNvSpPr>
              <a:spLocks/>
            </p:cNvSpPr>
            <p:nvPr/>
          </p:nvSpPr>
          <p:spPr bwMode="auto">
            <a:xfrm rot="913784">
              <a:off x="3351228" y="2640305"/>
              <a:ext cx="1173186" cy="418634"/>
            </a:xfrm>
            <a:custGeom>
              <a:avLst/>
              <a:gdLst>
                <a:gd name="T0" fmla="*/ 2147483647 w 1505"/>
                <a:gd name="T1" fmla="*/ 2147483647 h 394"/>
                <a:gd name="T2" fmla="*/ 0 w 1505"/>
                <a:gd name="T3" fmla="*/ 2147483647 h 394"/>
                <a:gd name="T4" fmla="*/ 2147483647 w 1505"/>
                <a:gd name="T5" fmla="*/ 2147483647 h 394"/>
                <a:gd name="T6" fmla="*/ 2147483647 w 1505"/>
                <a:gd name="T7" fmla="*/ 2147483647 h 394"/>
                <a:gd name="T8" fmla="*/ 2147483647 w 1505"/>
                <a:gd name="T9" fmla="*/ 2147483647 h 394"/>
                <a:gd name="T10" fmla="*/ 2147483647 w 1505"/>
                <a:gd name="T11" fmla="*/ 2147483647 h 394"/>
                <a:gd name="T12" fmla="*/ 2147483647 w 1505"/>
                <a:gd name="T13" fmla="*/ 2147483647 h 394"/>
                <a:gd name="T14" fmla="*/ 2147483647 w 1505"/>
                <a:gd name="T15" fmla="*/ 2147483647 h 394"/>
                <a:gd name="T16" fmla="*/ 2147483647 w 1505"/>
                <a:gd name="T17" fmla="*/ 2147483647 h 394"/>
                <a:gd name="T18" fmla="*/ 2147483647 w 1505"/>
                <a:gd name="T19" fmla="*/ 0 h 394"/>
                <a:gd name="T20" fmla="*/ 2147483647 w 1505"/>
                <a:gd name="T21" fmla="*/ 2147483647 h 394"/>
                <a:gd name="T22" fmla="*/ 2147483647 w 1505"/>
                <a:gd name="T23" fmla="*/ 2147483647 h 394"/>
                <a:gd name="T24" fmla="*/ 2147483647 w 1505"/>
                <a:gd name="T25" fmla="*/ 2147483647 h 394"/>
                <a:gd name="T26" fmla="*/ 2147483647 w 1505"/>
                <a:gd name="T27" fmla="*/ 2147483647 h 394"/>
                <a:gd name="T28" fmla="*/ 2147483647 w 1505"/>
                <a:gd name="T29" fmla="*/ 2147483647 h 394"/>
                <a:gd name="T30" fmla="*/ 2147483647 w 1505"/>
                <a:gd name="T31" fmla="*/ 2147483647 h 394"/>
                <a:gd name="T32" fmla="*/ 2147483647 w 1505"/>
                <a:gd name="T33" fmla="*/ 2147483647 h 394"/>
                <a:gd name="T34" fmla="*/ 2147483647 w 1505"/>
                <a:gd name="T35" fmla="*/ 2147483647 h 394"/>
                <a:gd name="T36" fmla="*/ 2147483647 w 1505"/>
                <a:gd name="T37" fmla="*/ 2147483647 h 394"/>
                <a:gd name="T38" fmla="*/ 2147483647 w 1505"/>
                <a:gd name="T39" fmla="*/ 2147483647 h 394"/>
                <a:gd name="T40" fmla="*/ 2147483647 w 1505"/>
                <a:gd name="T41" fmla="*/ 2147483647 h 394"/>
                <a:gd name="T42" fmla="*/ 2147483647 w 1505"/>
                <a:gd name="T43" fmla="*/ 2147483647 h 394"/>
                <a:gd name="T44" fmla="*/ 2147483647 w 1505"/>
                <a:gd name="T45" fmla="*/ 2147483647 h 394"/>
                <a:gd name="T46" fmla="*/ 2147483647 w 1505"/>
                <a:gd name="T47" fmla="*/ 2147483647 h 394"/>
                <a:gd name="T48" fmla="*/ 2147483647 w 1505"/>
                <a:gd name="T49" fmla="*/ 2147483647 h 394"/>
                <a:gd name="T50" fmla="*/ 2147483647 w 1505"/>
                <a:gd name="T51" fmla="*/ 2147483647 h 394"/>
                <a:gd name="T52" fmla="*/ 2147483647 w 1505"/>
                <a:gd name="T53" fmla="*/ 2147483647 h 394"/>
                <a:gd name="T54" fmla="*/ 2147483647 w 1505"/>
                <a:gd name="T55" fmla="*/ 2147483647 h 394"/>
                <a:gd name="T56" fmla="*/ 2147483647 w 1505"/>
                <a:gd name="T57" fmla="*/ 2147483647 h 394"/>
                <a:gd name="T58" fmla="*/ 2147483647 w 1505"/>
                <a:gd name="T59" fmla="*/ 2147483647 h 394"/>
                <a:gd name="T60" fmla="*/ 2147483647 w 1505"/>
                <a:gd name="T61" fmla="*/ 2147483647 h 394"/>
                <a:gd name="T62" fmla="*/ 2147483647 w 1505"/>
                <a:gd name="T63" fmla="*/ 2147483647 h 39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05" h="394">
                  <a:moveTo>
                    <a:pt x="258" y="338"/>
                  </a:moveTo>
                  <a:lnTo>
                    <a:pt x="308" y="379"/>
                  </a:lnTo>
                  <a:lnTo>
                    <a:pt x="43" y="394"/>
                  </a:lnTo>
                  <a:lnTo>
                    <a:pt x="0" y="166"/>
                  </a:lnTo>
                  <a:lnTo>
                    <a:pt x="52" y="203"/>
                  </a:lnTo>
                  <a:lnTo>
                    <a:pt x="70" y="176"/>
                  </a:lnTo>
                  <a:lnTo>
                    <a:pt x="104" y="147"/>
                  </a:lnTo>
                  <a:lnTo>
                    <a:pt x="125" y="131"/>
                  </a:lnTo>
                  <a:lnTo>
                    <a:pt x="154" y="114"/>
                  </a:lnTo>
                  <a:lnTo>
                    <a:pt x="188" y="99"/>
                  </a:lnTo>
                  <a:lnTo>
                    <a:pt x="222" y="77"/>
                  </a:lnTo>
                  <a:lnTo>
                    <a:pt x="264" y="64"/>
                  </a:lnTo>
                  <a:lnTo>
                    <a:pt x="288" y="50"/>
                  </a:lnTo>
                  <a:lnTo>
                    <a:pt x="330" y="40"/>
                  </a:lnTo>
                  <a:lnTo>
                    <a:pt x="368" y="22"/>
                  </a:lnTo>
                  <a:lnTo>
                    <a:pt x="399" y="21"/>
                  </a:lnTo>
                  <a:lnTo>
                    <a:pt x="441" y="11"/>
                  </a:lnTo>
                  <a:lnTo>
                    <a:pt x="475" y="7"/>
                  </a:lnTo>
                  <a:lnTo>
                    <a:pt x="524" y="1"/>
                  </a:lnTo>
                  <a:lnTo>
                    <a:pt x="564" y="0"/>
                  </a:lnTo>
                  <a:lnTo>
                    <a:pt x="628" y="0"/>
                  </a:lnTo>
                  <a:lnTo>
                    <a:pt x="696" y="1"/>
                  </a:lnTo>
                  <a:lnTo>
                    <a:pt x="749" y="7"/>
                  </a:lnTo>
                  <a:lnTo>
                    <a:pt x="807" y="12"/>
                  </a:lnTo>
                  <a:lnTo>
                    <a:pt x="857" y="21"/>
                  </a:lnTo>
                  <a:lnTo>
                    <a:pt x="903" y="25"/>
                  </a:lnTo>
                  <a:lnTo>
                    <a:pt x="963" y="40"/>
                  </a:lnTo>
                  <a:lnTo>
                    <a:pt x="1005" y="48"/>
                  </a:lnTo>
                  <a:lnTo>
                    <a:pt x="1071" y="71"/>
                  </a:lnTo>
                  <a:lnTo>
                    <a:pt x="1129" y="87"/>
                  </a:lnTo>
                  <a:lnTo>
                    <a:pt x="1187" y="112"/>
                  </a:lnTo>
                  <a:lnTo>
                    <a:pt x="1250" y="134"/>
                  </a:lnTo>
                  <a:lnTo>
                    <a:pt x="1301" y="156"/>
                  </a:lnTo>
                  <a:lnTo>
                    <a:pt x="1336" y="172"/>
                  </a:lnTo>
                  <a:lnTo>
                    <a:pt x="1395" y="198"/>
                  </a:lnTo>
                  <a:lnTo>
                    <a:pt x="1505" y="254"/>
                  </a:lnTo>
                  <a:lnTo>
                    <a:pt x="1377" y="203"/>
                  </a:lnTo>
                  <a:lnTo>
                    <a:pt x="1318" y="186"/>
                  </a:lnTo>
                  <a:lnTo>
                    <a:pt x="1260" y="162"/>
                  </a:lnTo>
                  <a:lnTo>
                    <a:pt x="1201" y="143"/>
                  </a:lnTo>
                  <a:lnTo>
                    <a:pt x="1155" y="134"/>
                  </a:lnTo>
                  <a:lnTo>
                    <a:pt x="1099" y="120"/>
                  </a:lnTo>
                  <a:lnTo>
                    <a:pt x="1049" y="110"/>
                  </a:lnTo>
                  <a:lnTo>
                    <a:pt x="1006" y="103"/>
                  </a:lnTo>
                  <a:lnTo>
                    <a:pt x="962" y="103"/>
                  </a:lnTo>
                  <a:lnTo>
                    <a:pt x="914" y="97"/>
                  </a:lnTo>
                  <a:lnTo>
                    <a:pt x="866" y="100"/>
                  </a:lnTo>
                  <a:lnTo>
                    <a:pt x="832" y="97"/>
                  </a:lnTo>
                  <a:lnTo>
                    <a:pt x="792" y="103"/>
                  </a:lnTo>
                  <a:lnTo>
                    <a:pt x="747" y="107"/>
                  </a:lnTo>
                  <a:lnTo>
                    <a:pt x="713" y="104"/>
                  </a:lnTo>
                  <a:lnTo>
                    <a:pt x="670" y="113"/>
                  </a:lnTo>
                  <a:lnTo>
                    <a:pt x="623" y="128"/>
                  </a:lnTo>
                  <a:lnTo>
                    <a:pt x="579" y="137"/>
                  </a:lnTo>
                  <a:lnTo>
                    <a:pt x="534" y="154"/>
                  </a:lnTo>
                  <a:lnTo>
                    <a:pt x="504" y="166"/>
                  </a:lnTo>
                  <a:lnTo>
                    <a:pt x="460" y="185"/>
                  </a:lnTo>
                  <a:lnTo>
                    <a:pt x="428" y="198"/>
                  </a:lnTo>
                  <a:lnTo>
                    <a:pt x="404" y="213"/>
                  </a:lnTo>
                  <a:lnTo>
                    <a:pt x="365" y="235"/>
                  </a:lnTo>
                  <a:lnTo>
                    <a:pt x="336" y="252"/>
                  </a:lnTo>
                  <a:lnTo>
                    <a:pt x="307" y="279"/>
                  </a:lnTo>
                  <a:lnTo>
                    <a:pt x="283" y="301"/>
                  </a:lnTo>
                  <a:lnTo>
                    <a:pt x="258" y="338"/>
                  </a:lnTo>
                  <a:close/>
                </a:path>
              </a:pathLst>
            </a:custGeom>
            <a:gradFill rotWithShape="0">
              <a:gsLst>
                <a:gs pos="0">
                  <a:srgbClr val="D99594"/>
                </a:gs>
                <a:gs pos="50000">
                  <a:srgbClr val="C0504D"/>
                </a:gs>
                <a:gs pos="100000">
                  <a:srgbClr val="D99594"/>
                </a:gs>
              </a:gsLst>
              <a:lin ang="5400000" scaled="1"/>
            </a:gradFill>
            <a:ln w="12700" cmpd="sng">
              <a:solidFill>
                <a:srgbClr val="C0504D"/>
              </a:solidFill>
              <a:prstDash val="solid"/>
              <a:round/>
              <a:headEnd/>
              <a:tailEnd/>
            </a:ln>
            <a:effectLst>
              <a:outerShdw dist="28398" dir="3806097" algn="ctr" rotWithShape="0">
                <a:srgbClr val="622423"/>
              </a:outerShdw>
            </a:effectLst>
          </p:spPr>
          <p:txBody>
            <a:bodyPr/>
            <a:lstStyle/>
            <a:p>
              <a:pPr>
                <a:defRPr/>
              </a:pPr>
              <a:endParaRPr lang="es-ES" dirty="0"/>
            </a:p>
          </p:txBody>
        </p:sp>
      </p:grpSp>
      <p:grpSp>
        <p:nvGrpSpPr>
          <p:cNvPr id="4" name="Group 12"/>
          <p:cNvGrpSpPr>
            <a:grpSpLocks/>
          </p:cNvGrpSpPr>
          <p:nvPr/>
        </p:nvGrpSpPr>
        <p:grpSpPr bwMode="auto">
          <a:xfrm>
            <a:off x="1636713" y="4221163"/>
            <a:ext cx="2689225" cy="490537"/>
            <a:chOff x="1637292" y="4365660"/>
            <a:chExt cx="2688928" cy="490808"/>
          </a:xfrm>
        </p:grpSpPr>
        <p:sp>
          <p:nvSpPr>
            <p:cNvPr id="9227" name="Rectangle 5"/>
            <p:cNvSpPr>
              <a:spLocks noChangeArrowheads="1"/>
            </p:cNvSpPr>
            <p:nvPr/>
          </p:nvSpPr>
          <p:spPr bwMode="auto">
            <a:xfrm>
              <a:off x="1637292" y="4365660"/>
              <a:ext cx="1505948" cy="483586"/>
            </a:xfrm>
            <a:prstGeom prst="rect">
              <a:avLst/>
            </a:prstGeom>
            <a:noFill/>
            <a:ln w="9525">
              <a:noFill/>
              <a:miter lim="800000"/>
              <a:headEnd/>
              <a:tailEnd/>
            </a:ln>
          </p:spPr>
          <p:txBody>
            <a:bodyPr/>
            <a:lstStyle/>
            <a:p>
              <a:pPr>
                <a:spcAft>
                  <a:spcPts val="1000"/>
                </a:spcAft>
              </a:pPr>
              <a:r>
                <a:rPr lang="es-CL" sz="2000" dirty="0"/>
                <a:t>Demanda</a:t>
              </a:r>
              <a:endParaRPr lang="es-ES" sz="2000" dirty="0"/>
            </a:p>
          </p:txBody>
        </p:sp>
        <p:sp>
          <p:nvSpPr>
            <p:cNvPr id="6156" name="Freeform 7"/>
            <p:cNvSpPr>
              <a:spLocks/>
            </p:cNvSpPr>
            <p:nvPr/>
          </p:nvSpPr>
          <p:spPr bwMode="auto">
            <a:xfrm rot="10588644">
              <a:off x="3153187" y="4437136"/>
              <a:ext cx="1173033" cy="419332"/>
            </a:xfrm>
            <a:custGeom>
              <a:avLst/>
              <a:gdLst>
                <a:gd name="T0" fmla="*/ 2147483647 w 1505"/>
                <a:gd name="T1" fmla="*/ 2147483647 h 394"/>
                <a:gd name="T2" fmla="*/ 0 w 1505"/>
                <a:gd name="T3" fmla="*/ 2147483647 h 394"/>
                <a:gd name="T4" fmla="*/ 2147483647 w 1505"/>
                <a:gd name="T5" fmla="*/ 2147483647 h 394"/>
                <a:gd name="T6" fmla="*/ 2147483647 w 1505"/>
                <a:gd name="T7" fmla="*/ 2147483647 h 394"/>
                <a:gd name="T8" fmla="*/ 2147483647 w 1505"/>
                <a:gd name="T9" fmla="*/ 2147483647 h 394"/>
                <a:gd name="T10" fmla="*/ 2147483647 w 1505"/>
                <a:gd name="T11" fmla="*/ 2147483647 h 394"/>
                <a:gd name="T12" fmla="*/ 2147483647 w 1505"/>
                <a:gd name="T13" fmla="*/ 2147483647 h 394"/>
                <a:gd name="T14" fmla="*/ 2147483647 w 1505"/>
                <a:gd name="T15" fmla="*/ 2147483647 h 394"/>
                <a:gd name="T16" fmla="*/ 2147483647 w 1505"/>
                <a:gd name="T17" fmla="*/ 2147483647 h 394"/>
                <a:gd name="T18" fmla="*/ 2147483647 w 1505"/>
                <a:gd name="T19" fmla="*/ 0 h 394"/>
                <a:gd name="T20" fmla="*/ 2147483647 w 1505"/>
                <a:gd name="T21" fmla="*/ 2147483647 h 394"/>
                <a:gd name="T22" fmla="*/ 2147483647 w 1505"/>
                <a:gd name="T23" fmla="*/ 2147483647 h 394"/>
                <a:gd name="T24" fmla="*/ 2147483647 w 1505"/>
                <a:gd name="T25" fmla="*/ 2147483647 h 394"/>
                <a:gd name="T26" fmla="*/ 2147483647 w 1505"/>
                <a:gd name="T27" fmla="*/ 2147483647 h 394"/>
                <a:gd name="T28" fmla="*/ 2147483647 w 1505"/>
                <a:gd name="T29" fmla="*/ 2147483647 h 394"/>
                <a:gd name="T30" fmla="*/ 2147483647 w 1505"/>
                <a:gd name="T31" fmla="*/ 2147483647 h 394"/>
                <a:gd name="T32" fmla="*/ 2147483647 w 1505"/>
                <a:gd name="T33" fmla="*/ 2147483647 h 394"/>
                <a:gd name="T34" fmla="*/ 2147483647 w 1505"/>
                <a:gd name="T35" fmla="*/ 2147483647 h 394"/>
                <a:gd name="T36" fmla="*/ 2147483647 w 1505"/>
                <a:gd name="T37" fmla="*/ 2147483647 h 394"/>
                <a:gd name="T38" fmla="*/ 2147483647 w 1505"/>
                <a:gd name="T39" fmla="*/ 2147483647 h 394"/>
                <a:gd name="T40" fmla="*/ 2147483647 w 1505"/>
                <a:gd name="T41" fmla="*/ 2147483647 h 394"/>
                <a:gd name="T42" fmla="*/ 2147483647 w 1505"/>
                <a:gd name="T43" fmla="*/ 2147483647 h 394"/>
                <a:gd name="T44" fmla="*/ 2147483647 w 1505"/>
                <a:gd name="T45" fmla="*/ 2147483647 h 394"/>
                <a:gd name="T46" fmla="*/ 2147483647 w 1505"/>
                <a:gd name="T47" fmla="*/ 2147483647 h 394"/>
                <a:gd name="T48" fmla="*/ 2147483647 w 1505"/>
                <a:gd name="T49" fmla="*/ 2147483647 h 394"/>
                <a:gd name="T50" fmla="*/ 2147483647 w 1505"/>
                <a:gd name="T51" fmla="*/ 2147483647 h 394"/>
                <a:gd name="T52" fmla="*/ 2147483647 w 1505"/>
                <a:gd name="T53" fmla="*/ 2147483647 h 394"/>
                <a:gd name="T54" fmla="*/ 2147483647 w 1505"/>
                <a:gd name="T55" fmla="*/ 2147483647 h 394"/>
                <a:gd name="T56" fmla="*/ 2147483647 w 1505"/>
                <a:gd name="T57" fmla="*/ 2147483647 h 394"/>
                <a:gd name="T58" fmla="*/ 2147483647 w 1505"/>
                <a:gd name="T59" fmla="*/ 2147483647 h 394"/>
                <a:gd name="T60" fmla="*/ 2147483647 w 1505"/>
                <a:gd name="T61" fmla="*/ 2147483647 h 394"/>
                <a:gd name="T62" fmla="*/ 2147483647 w 1505"/>
                <a:gd name="T63" fmla="*/ 2147483647 h 39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05" h="394">
                  <a:moveTo>
                    <a:pt x="258" y="338"/>
                  </a:moveTo>
                  <a:lnTo>
                    <a:pt x="308" y="379"/>
                  </a:lnTo>
                  <a:lnTo>
                    <a:pt x="43" y="394"/>
                  </a:lnTo>
                  <a:lnTo>
                    <a:pt x="0" y="166"/>
                  </a:lnTo>
                  <a:lnTo>
                    <a:pt x="52" y="203"/>
                  </a:lnTo>
                  <a:lnTo>
                    <a:pt x="70" y="176"/>
                  </a:lnTo>
                  <a:lnTo>
                    <a:pt x="104" y="147"/>
                  </a:lnTo>
                  <a:lnTo>
                    <a:pt x="125" y="131"/>
                  </a:lnTo>
                  <a:lnTo>
                    <a:pt x="154" y="114"/>
                  </a:lnTo>
                  <a:lnTo>
                    <a:pt x="188" y="99"/>
                  </a:lnTo>
                  <a:lnTo>
                    <a:pt x="222" y="77"/>
                  </a:lnTo>
                  <a:lnTo>
                    <a:pt x="264" y="64"/>
                  </a:lnTo>
                  <a:lnTo>
                    <a:pt x="288" y="50"/>
                  </a:lnTo>
                  <a:lnTo>
                    <a:pt x="330" y="40"/>
                  </a:lnTo>
                  <a:lnTo>
                    <a:pt x="368" y="22"/>
                  </a:lnTo>
                  <a:lnTo>
                    <a:pt x="399" y="21"/>
                  </a:lnTo>
                  <a:lnTo>
                    <a:pt x="441" y="11"/>
                  </a:lnTo>
                  <a:lnTo>
                    <a:pt x="475" y="7"/>
                  </a:lnTo>
                  <a:lnTo>
                    <a:pt x="524" y="1"/>
                  </a:lnTo>
                  <a:lnTo>
                    <a:pt x="564" y="0"/>
                  </a:lnTo>
                  <a:lnTo>
                    <a:pt x="628" y="0"/>
                  </a:lnTo>
                  <a:lnTo>
                    <a:pt x="696" y="1"/>
                  </a:lnTo>
                  <a:lnTo>
                    <a:pt x="749" y="7"/>
                  </a:lnTo>
                  <a:lnTo>
                    <a:pt x="807" y="12"/>
                  </a:lnTo>
                  <a:lnTo>
                    <a:pt x="857" y="21"/>
                  </a:lnTo>
                  <a:lnTo>
                    <a:pt x="903" y="25"/>
                  </a:lnTo>
                  <a:lnTo>
                    <a:pt x="963" y="40"/>
                  </a:lnTo>
                  <a:lnTo>
                    <a:pt x="1005" y="48"/>
                  </a:lnTo>
                  <a:lnTo>
                    <a:pt x="1071" y="71"/>
                  </a:lnTo>
                  <a:lnTo>
                    <a:pt x="1129" y="87"/>
                  </a:lnTo>
                  <a:lnTo>
                    <a:pt x="1187" y="112"/>
                  </a:lnTo>
                  <a:lnTo>
                    <a:pt x="1250" y="134"/>
                  </a:lnTo>
                  <a:lnTo>
                    <a:pt x="1301" y="156"/>
                  </a:lnTo>
                  <a:lnTo>
                    <a:pt x="1336" y="172"/>
                  </a:lnTo>
                  <a:lnTo>
                    <a:pt x="1395" y="198"/>
                  </a:lnTo>
                  <a:lnTo>
                    <a:pt x="1505" y="254"/>
                  </a:lnTo>
                  <a:lnTo>
                    <a:pt x="1377" y="203"/>
                  </a:lnTo>
                  <a:lnTo>
                    <a:pt x="1318" y="186"/>
                  </a:lnTo>
                  <a:lnTo>
                    <a:pt x="1260" y="162"/>
                  </a:lnTo>
                  <a:lnTo>
                    <a:pt x="1201" y="143"/>
                  </a:lnTo>
                  <a:lnTo>
                    <a:pt x="1155" y="134"/>
                  </a:lnTo>
                  <a:lnTo>
                    <a:pt x="1099" y="120"/>
                  </a:lnTo>
                  <a:lnTo>
                    <a:pt x="1049" y="110"/>
                  </a:lnTo>
                  <a:lnTo>
                    <a:pt x="1006" y="103"/>
                  </a:lnTo>
                  <a:lnTo>
                    <a:pt x="962" y="103"/>
                  </a:lnTo>
                  <a:lnTo>
                    <a:pt x="914" y="97"/>
                  </a:lnTo>
                  <a:lnTo>
                    <a:pt x="866" y="100"/>
                  </a:lnTo>
                  <a:lnTo>
                    <a:pt x="832" y="97"/>
                  </a:lnTo>
                  <a:lnTo>
                    <a:pt x="792" y="103"/>
                  </a:lnTo>
                  <a:lnTo>
                    <a:pt x="747" y="107"/>
                  </a:lnTo>
                  <a:lnTo>
                    <a:pt x="713" y="104"/>
                  </a:lnTo>
                  <a:lnTo>
                    <a:pt x="670" y="113"/>
                  </a:lnTo>
                  <a:lnTo>
                    <a:pt x="623" y="128"/>
                  </a:lnTo>
                  <a:lnTo>
                    <a:pt x="579" y="137"/>
                  </a:lnTo>
                  <a:lnTo>
                    <a:pt x="534" y="154"/>
                  </a:lnTo>
                  <a:lnTo>
                    <a:pt x="504" y="166"/>
                  </a:lnTo>
                  <a:lnTo>
                    <a:pt x="460" y="185"/>
                  </a:lnTo>
                  <a:lnTo>
                    <a:pt x="428" y="198"/>
                  </a:lnTo>
                  <a:lnTo>
                    <a:pt x="404" y="213"/>
                  </a:lnTo>
                  <a:lnTo>
                    <a:pt x="365" y="235"/>
                  </a:lnTo>
                  <a:lnTo>
                    <a:pt x="336" y="252"/>
                  </a:lnTo>
                  <a:lnTo>
                    <a:pt x="307" y="279"/>
                  </a:lnTo>
                  <a:lnTo>
                    <a:pt x="283" y="301"/>
                  </a:lnTo>
                  <a:lnTo>
                    <a:pt x="258" y="338"/>
                  </a:lnTo>
                  <a:close/>
                </a:path>
              </a:pathLst>
            </a:custGeom>
            <a:gradFill rotWithShape="0">
              <a:gsLst>
                <a:gs pos="0">
                  <a:srgbClr val="D99594"/>
                </a:gs>
                <a:gs pos="50000">
                  <a:srgbClr val="C0504D"/>
                </a:gs>
                <a:gs pos="100000">
                  <a:srgbClr val="D99594"/>
                </a:gs>
              </a:gsLst>
              <a:lin ang="5400000" scaled="1"/>
            </a:gradFill>
            <a:ln w="12700" cmpd="sng">
              <a:solidFill>
                <a:srgbClr val="C0504D"/>
              </a:solidFill>
              <a:prstDash val="solid"/>
              <a:round/>
              <a:headEnd/>
              <a:tailEnd/>
            </a:ln>
            <a:effectLst>
              <a:outerShdw dist="28398" dir="3806097" algn="ctr" rotWithShape="0">
                <a:srgbClr val="622423"/>
              </a:outerShdw>
            </a:effectLst>
          </p:spPr>
          <p:txBody>
            <a:bodyPr/>
            <a:lstStyle/>
            <a:p>
              <a:pPr>
                <a:defRPr/>
              </a:pPr>
              <a:endParaRPr lang="es-ES" dirty="0"/>
            </a:p>
          </p:txBody>
        </p:sp>
      </p:grpSp>
      <p:pic>
        <p:nvPicPr>
          <p:cNvPr id="27" name="Picture 12" descr="j0432621"/>
          <p:cNvPicPr>
            <a:picLocks noChangeAspect="1" noChangeArrowheads="1"/>
          </p:cNvPicPr>
          <p:nvPr/>
        </p:nvPicPr>
        <p:blipFill>
          <a:blip r:embed="rId3" cstate="print"/>
          <a:srcRect/>
          <a:stretch>
            <a:fillRect/>
          </a:stretch>
        </p:blipFill>
        <p:spPr bwMode="auto">
          <a:xfrm>
            <a:off x="4052888" y="2900363"/>
            <a:ext cx="1519237" cy="1519237"/>
          </a:xfrm>
          <a:prstGeom prst="rect">
            <a:avLst/>
          </a:prstGeom>
          <a:noFill/>
          <a:ln w="9525">
            <a:noFill/>
            <a:miter lim="800000"/>
            <a:headEnd/>
            <a:tailEnd/>
          </a:ln>
        </p:spPr>
      </p:pic>
      <p:grpSp>
        <p:nvGrpSpPr>
          <p:cNvPr id="5" name="Group 16"/>
          <p:cNvGrpSpPr>
            <a:grpSpLocks/>
          </p:cNvGrpSpPr>
          <p:nvPr/>
        </p:nvGrpSpPr>
        <p:grpSpPr bwMode="auto">
          <a:xfrm>
            <a:off x="5143500" y="2784475"/>
            <a:ext cx="2714625" cy="1000125"/>
            <a:chOff x="5143504" y="2928352"/>
            <a:chExt cx="2714605" cy="1000138"/>
          </a:xfrm>
        </p:grpSpPr>
        <p:sp>
          <p:nvSpPr>
            <p:cNvPr id="9225" name="Rectangle 9"/>
            <p:cNvSpPr>
              <a:spLocks noChangeArrowheads="1"/>
            </p:cNvSpPr>
            <p:nvPr/>
          </p:nvSpPr>
          <p:spPr bwMode="auto">
            <a:xfrm>
              <a:off x="6000779" y="2945296"/>
              <a:ext cx="1857330" cy="983194"/>
            </a:xfrm>
            <a:prstGeom prst="rect">
              <a:avLst/>
            </a:prstGeom>
            <a:noFill/>
            <a:ln w="9525">
              <a:noFill/>
              <a:miter lim="800000"/>
              <a:headEnd/>
              <a:tailEnd/>
            </a:ln>
          </p:spPr>
          <p:txBody>
            <a:bodyPr/>
            <a:lstStyle/>
            <a:p>
              <a:pPr>
                <a:lnSpc>
                  <a:spcPts val="2200"/>
                </a:lnSpc>
              </a:pPr>
              <a:r>
                <a:rPr lang="es-CL" sz="2000" dirty="0"/>
                <a:t>Movilización de recursos internos</a:t>
              </a:r>
              <a:endParaRPr lang="es-ES" sz="2000" dirty="0"/>
            </a:p>
          </p:txBody>
        </p:sp>
        <p:sp>
          <p:nvSpPr>
            <p:cNvPr id="14" name="Circular Arrow 13"/>
            <p:cNvSpPr/>
            <p:nvPr/>
          </p:nvSpPr>
          <p:spPr>
            <a:xfrm>
              <a:off x="5143504" y="2928352"/>
              <a:ext cx="928681" cy="920762"/>
            </a:xfrm>
            <a:prstGeom prst="circularArrow">
              <a:avLst>
                <a:gd name="adj1" fmla="val 16982"/>
                <a:gd name="adj2" fmla="val 1540273"/>
                <a:gd name="adj3" fmla="val 20148229"/>
                <a:gd name="adj4" fmla="val 2869598"/>
                <a:gd name="adj5" fmla="val 19259"/>
              </a:avLst>
            </a:prstGeom>
            <a:gradFill rotWithShape="0">
              <a:gsLst>
                <a:gs pos="0">
                  <a:srgbClr val="D99594"/>
                </a:gs>
                <a:gs pos="50000">
                  <a:srgbClr val="C0504D"/>
                </a:gs>
                <a:gs pos="100000">
                  <a:srgbClr val="D99594"/>
                </a:gs>
              </a:gsLst>
              <a:lin ang="5400000" scaled="1"/>
            </a:gradFill>
            <a:ln w="12700">
              <a:solidFill>
                <a:srgbClr val="C0504D"/>
              </a:solidFill>
              <a:miter lim="800000"/>
              <a:headEnd/>
              <a:tailEnd/>
            </a:ln>
            <a:effectLst>
              <a:outerShdw dist="28398" dir="3806097" algn="ctr" rotWithShape="0">
                <a:srgbClr val="622423"/>
              </a:outerShdw>
            </a:effectLst>
          </p:spPr>
          <p:txBody>
            <a:bodyPr/>
            <a:lstStyle/>
            <a:p>
              <a:pPr fontAlgn="auto">
                <a:spcBef>
                  <a:spcPts val="0"/>
                </a:spcBef>
                <a:spcAft>
                  <a:spcPts val="0"/>
                </a:spcAft>
                <a:defRPr/>
              </a:pPr>
              <a:endParaRPr lang="es-ES" sz="1100" dirty="0">
                <a:latin typeface="Arial" charset="0"/>
                <a:cs typeface="Arial" charset="0"/>
              </a:endParaRPr>
            </a:p>
          </p:txBody>
        </p:sp>
      </p:grpSp>
      <p:sp>
        <p:nvSpPr>
          <p:cNvPr id="18" name="Rectangle 14"/>
          <p:cNvSpPr>
            <a:spLocks noChangeArrowheads="1"/>
          </p:cNvSpPr>
          <p:nvPr/>
        </p:nvSpPr>
        <p:spPr bwMode="auto">
          <a:xfrm>
            <a:off x="3716338" y="6000750"/>
            <a:ext cx="4424362" cy="463550"/>
          </a:xfrm>
          <a:prstGeom prst="rect">
            <a:avLst/>
          </a:prstGeom>
          <a:noFill/>
          <a:ln w="9525">
            <a:noFill/>
            <a:miter lim="800000"/>
            <a:headEnd/>
            <a:tailEnd/>
          </a:ln>
        </p:spPr>
        <p:txBody>
          <a:bodyPr wrap="none" lIns="91439" tIns="45719" rIns="91439" bIns="45719">
            <a:spAutoFit/>
          </a:bodyPr>
          <a:lstStyle/>
          <a:p>
            <a:pPr>
              <a:lnSpc>
                <a:spcPct val="75000"/>
              </a:lnSpc>
            </a:pPr>
            <a:r>
              <a:rPr lang="es-ES" sz="1600" b="1" i="1" dirty="0">
                <a:latin typeface="Times New Roman" pitchFamily="18" charset="0"/>
                <a:cs typeface="Times New Roman" pitchFamily="18" charset="0"/>
              </a:rPr>
              <a:t>Adaptación de </a:t>
            </a:r>
            <a:r>
              <a:rPr lang="es-ES" sz="1600" b="1" i="1" dirty="0" err="1">
                <a:latin typeface="Times New Roman" pitchFamily="18" charset="0"/>
                <a:cs typeface="Times New Roman" pitchFamily="18" charset="0"/>
              </a:rPr>
              <a:t>DeSeCo</a:t>
            </a:r>
            <a:r>
              <a:rPr lang="es-ES" sz="1600" b="1" i="1">
                <a:latin typeface="Times New Roman" pitchFamily="18" charset="0"/>
                <a:cs typeface="Times New Roman" pitchFamily="18" charset="0"/>
              </a:rPr>
              <a:t> (2002, 2003) </a:t>
            </a:r>
          </a:p>
          <a:p>
            <a:pPr>
              <a:lnSpc>
                <a:spcPct val="75000"/>
              </a:lnSpc>
            </a:pPr>
            <a:r>
              <a:rPr lang="en-US" sz="1600" b="1" i="1">
                <a:latin typeface="Times New Roman" pitchFamily="18" charset="0"/>
                <a:cs typeface="Times New Roman" pitchFamily="18" charset="0"/>
              </a:rPr>
              <a:t>Definition and Selection of Competencies, OECD.</a:t>
            </a:r>
            <a:endParaRPr lang="es-ES" sz="1600" b="1" i="1">
              <a:latin typeface="Times New Roman" pitchFamily="18" charset="0"/>
              <a:cs typeface="Times New Roman" pitchFamily="18" charset="0"/>
            </a:endParaRPr>
          </a:p>
        </p:txBody>
      </p:sp>
      <p:sp>
        <p:nvSpPr>
          <p:cNvPr id="9224" name="Title 19"/>
          <p:cNvSpPr>
            <a:spLocks noGrp="1"/>
          </p:cNvSpPr>
          <p:nvPr>
            <p:ph type="title"/>
          </p:nvPr>
        </p:nvSpPr>
        <p:spPr>
          <a:xfrm>
            <a:off x="457200" y="904875"/>
            <a:ext cx="8229600" cy="685800"/>
          </a:xfrm>
        </p:spPr>
        <p:txBody>
          <a:bodyPr>
            <a:normAutofit fontScale="90000"/>
          </a:bodyPr>
          <a:lstStyle/>
          <a:p>
            <a:r>
              <a:rPr lang="es-ES" smtClean="0">
                <a:solidFill>
                  <a:srgbClr val="3C3C65"/>
                </a:solidFill>
              </a:rPr>
              <a:t>¿Qué es una competencia?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dissolv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lstStyle/>
          <a:p>
            <a:r>
              <a:rPr lang="es-CL" dirty="0" smtClean="0"/>
              <a:t>Un Poco de Historia</a:t>
            </a:r>
            <a:endParaRPr lang="es-ES" dirty="0"/>
          </a:p>
        </p:txBody>
      </p:sp>
      <p:sp>
        <p:nvSpPr>
          <p:cNvPr id="3" name="2 Marcador de contenido"/>
          <p:cNvSpPr>
            <a:spLocks noGrp="1"/>
          </p:cNvSpPr>
          <p:nvPr>
            <p:ph idx="1"/>
          </p:nvPr>
        </p:nvSpPr>
        <p:spPr>
          <a:solidFill>
            <a:srgbClr val="00B0F0"/>
          </a:solidFill>
        </p:spPr>
        <p:txBody>
          <a:bodyPr>
            <a:normAutofit/>
          </a:bodyPr>
          <a:lstStyle/>
          <a:p>
            <a:pPr algn="just"/>
            <a:r>
              <a:rPr lang="es-CL" sz="2400" b="1" dirty="0" smtClean="0"/>
              <a:t>Este concepto de la Empresa Moderna, surge en los años ochenta en los países industrializados y toma gran fuerza porque es considerada la mejor alternativa para capacitar la mano de obra requerida por el acelerado y constante cambio en las estructuras productivas mundiales.</a:t>
            </a:r>
          </a:p>
          <a:p>
            <a:pPr algn="just"/>
            <a:r>
              <a:rPr lang="es-CL" sz="2400" b="1" dirty="0" smtClean="0"/>
              <a:t>La capacitación a través del enfoque de competencias laborales garantiza la inserción continua y rápida al mercado del trabajo, produciendo la reformulación de la relación educación trabajo.</a:t>
            </a:r>
          </a:p>
          <a:p>
            <a:pPr algn="just"/>
            <a:r>
              <a:rPr lang="es-CL" sz="2400" b="1" dirty="0" smtClean="0"/>
              <a:t>En los años noventa el concepto llega a América Latina como opción viable de formación y desarrollo.</a:t>
            </a:r>
          </a:p>
          <a:p>
            <a:pPr algn="just"/>
            <a:endParaRPr lang="es-E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7544" y="476672"/>
            <a:ext cx="8229600" cy="1296144"/>
          </a:xfrm>
          <a:solidFill>
            <a:srgbClr val="FFFF00"/>
          </a:solidFill>
        </p:spPr>
        <p:txBody>
          <a:bodyPr>
            <a:normAutofit fontScale="90000"/>
          </a:bodyPr>
          <a:lstStyle/>
          <a:p>
            <a:r>
              <a:rPr lang="es-ES" dirty="0" smtClean="0">
                <a:solidFill>
                  <a:srgbClr val="3C3C65"/>
                </a:solidFill>
              </a:rPr>
              <a:t>Segunda dificultad al usar </a:t>
            </a:r>
            <a:br>
              <a:rPr lang="es-ES" dirty="0" smtClean="0">
                <a:solidFill>
                  <a:srgbClr val="3C3C65"/>
                </a:solidFill>
              </a:rPr>
            </a:br>
            <a:r>
              <a:rPr lang="es-ES" dirty="0" smtClean="0">
                <a:solidFill>
                  <a:srgbClr val="3C3C65"/>
                </a:solidFill>
              </a:rPr>
              <a:t>el Concepto Competencias</a:t>
            </a:r>
          </a:p>
        </p:txBody>
      </p:sp>
      <p:sp>
        <p:nvSpPr>
          <p:cNvPr id="3" name="Content Placeholder 2"/>
          <p:cNvSpPr>
            <a:spLocks noGrp="1"/>
          </p:cNvSpPr>
          <p:nvPr>
            <p:ph idx="1"/>
          </p:nvPr>
        </p:nvSpPr>
        <p:spPr>
          <a:xfrm>
            <a:off x="744538" y="2420888"/>
            <a:ext cx="7637462" cy="3465562"/>
          </a:xfrm>
          <a:solidFill>
            <a:srgbClr val="00B0F0"/>
          </a:solidFill>
        </p:spPr>
        <p:txBody>
          <a:bodyPr>
            <a:normAutofit lnSpcReduction="10000"/>
          </a:bodyPr>
          <a:lstStyle/>
          <a:p>
            <a:pPr>
              <a:buClr>
                <a:srgbClr val="000066"/>
              </a:buClr>
            </a:pPr>
            <a:r>
              <a:rPr lang="es-ES" sz="2400" b="1" dirty="0" smtClean="0">
                <a:solidFill>
                  <a:srgbClr val="3C3C65"/>
                </a:solidFill>
              </a:rPr>
              <a:t>Es un constructo hipotético.</a:t>
            </a:r>
          </a:p>
          <a:p>
            <a:pPr lvl="1">
              <a:buClr>
                <a:srgbClr val="000066"/>
              </a:buClr>
            </a:pPr>
            <a:r>
              <a:rPr lang="es-ES" sz="2200" b="1" dirty="0" smtClean="0">
                <a:solidFill>
                  <a:srgbClr val="3C3C65"/>
                </a:solidFill>
              </a:rPr>
              <a:t>Es abstracto.</a:t>
            </a:r>
          </a:p>
          <a:p>
            <a:pPr lvl="1">
              <a:buClr>
                <a:srgbClr val="000066"/>
              </a:buClr>
            </a:pPr>
            <a:r>
              <a:rPr lang="es-ES" sz="2200" b="1" dirty="0" smtClean="0">
                <a:solidFill>
                  <a:srgbClr val="3C3C65"/>
                </a:solidFill>
              </a:rPr>
              <a:t>No se puede acceder directamente a través de los sentidos.</a:t>
            </a:r>
          </a:p>
          <a:p>
            <a:pPr lvl="1">
              <a:buClr>
                <a:srgbClr val="000066"/>
              </a:buClr>
            </a:pPr>
            <a:r>
              <a:rPr lang="es-ES" sz="2200" b="1" dirty="0" smtClean="0">
                <a:solidFill>
                  <a:srgbClr val="3C3C65"/>
                </a:solidFill>
              </a:rPr>
              <a:t>Sólo se puede inferir.</a:t>
            </a:r>
          </a:p>
          <a:p>
            <a:pPr lvl="1">
              <a:buClr>
                <a:srgbClr val="000066"/>
              </a:buClr>
            </a:pPr>
            <a:r>
              <a:rPr lang="es-ES" sz="2200" b="1" dirty="0" smtClean="0">
                <a:solidFill>
                  <a:srgbClr val="3C3C65"/>
                </a:solidFill>
              </a:rPr>
              <a:t>Podemos usar distintos criterios dependiendo del observador.</a:t>
            </a:r>
          </a:p>
          <a:p>
            <a:pPr>
              <a:buClr>
                <a:srgbClr val="000066"/>
              </a:buClr>
            </a:pPr>
            <a:r>
              <a:rPr lang="es-ES" sz="2400" b="1" dirty="0" smtClean="0">
                <a:solidFill>
                  <a:srgbClr val="3C3C65"/>
                </a:solidFill>
              </a:rPr>
              <a:t>Una competencia no puede ser observada directamente – sólo puede ser inferida por el comportamiento.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dissolv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ssolv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8"/>
          <p:cNvSpPr>
            <a:spLocks noGrp="1"/>
          </p:cNvSpPr>
          <p:nvPr>
            <p:ph type="title"/>
          </p:nvPr>
        </p:nvSpPr>
        <p:spPr>
          <a:xfrm>
            <a:off x="323850" y="260350"/>
            <a:ext cx="8496300" cy="1612900"/>
          </a:xfrm>
          <a:solidFill>
            <a:srgbClr val="FFFF00"/>
          </a:solidFill>
        </p:spPr>
        <p:txBody>
          <a:bodyPr/>
          <a:lstStyle/>
          <a:p>
            <a:r>
              <a:rPr lang="es-ES" dirty="0" smtClean="0">
                <a:solidFill>
                  <a:srgbClr val="3C3C65"/>
                </a:solidFill>
              </a:rPr>
              <a:t>Se distinguen tres tipos fundamentales de competencias</a:t>
            </a:r>
          </a:p>
        </p:txBody>
      </p:sp>
      <p:grpSp>
        <p:nvGrpSpPr>
          <p:cNvPr id="2" name="Group 3"/>
          <p:cNvGrpSpPr>
            <a:grpSpLocks/>
          </p:cNvGrpSpPr>
          <p:nvPr/>
        </p:nvGrpSpPr>
        <p:grpSpPr bwMode="auto">
          <a:xfrm>
            <a:off x="1071563" y="2017713"/>
            <a:ext cx="4973637" cy="1366837"/>
            <a:chOff x="431" y="1117"/>
            <a:chExt cx="3133" cy="998"/>
          </a:xfrm>
        </p:grpSpPr>
        <p:sp>
          <p:nvSpPr>
            <p:cNvPr id="21518" name="AutoShape 7"/>
            <p:cNvSpPr>
              <a:spLocks noChangeArrowheads="1"/>
            </p:cNvSpPr>
            <p:nvPr/>
          </p:nvSpPr>
          <p:spPr bwMode="auto">
            <a:xfrm>
              <a:off x="431" y="1117"/>
              <a:ext cx="3129" cy="998"/>
            </a:xfrm>
            <a:prstGeom prst="roundRect">
              <a:avLst>
                <a:gd name="adj" fmla="val 16667"/>
              </a:avLst>
            </a:prstGeom>
            <a:solidFill>
              <a:srgbClr val="99CCFF"/>
            </a:solidFill>
            <a:ln w="9525">
              <a:solidFill>
                <a:schemeClr val="tx1"/>
              </a:solidFill>
              <a:round/>
              <a:headEnd/>
              <a:tailEnd/>
            </a:ln>
            <a:scene3d>
              <a:camera prst="orthographicFront"/>
              <a:lightRig rig="threePt" dir="t"/>
            </a:scene3d>
            <a:sp3d>
              <a:bevelT/>
            </a:sp3d>
          </p:spPr>
          <p:txBody>
            <a:bodyPr wrap="none" anchor="ctr"/>
            <a:lstStyle/>
            <a:p>
              <a:pPr>
                <a:defRPr/>
              </a:pPr>
              <a:endParaRPr lang="es-ES" sz="2200">
                <a:latin typeface="Arial Narrow" pitchFamily="34" charset="0"/>
                <a:cs typeface="Arial" charset="0"/>
              </a:endParaRPr>
            </a:p>
          </p:txBody>
        </p:sp>
        <p:grpSp>
          <p:nvGrpSpPr>
            <p:cNvPr id="3" name="Group 4"/>
            <p:cNvGrpSpPr>
              <a:grpSpLocks/>
            </p:cNvGrpSpPr>
            <p:nvPr/>
          </p:nvGrpSpPr>
          <p:grpSpPr bwMode="auto">
            <a:xfrm>
              <a:off x="483" y="1151"/>
              <a:ext cx="3081" cy="699"/>
              <a:chOff x="483" y="935"/>
              <a:chExt cx="3081" cy="699"/>
            </a:xfrm>
          </p:grpSpPr>
          <p:sp>
            <p:nvSpPr>
              <p:cNvPr id="13334" name="Rectangle 5"/>
              <p:cNvSpPr>
                <a:spLocks noChangeArrowheads="1"/>
              </p:cNvSpPr>
              <p:nvPr/>
            </p:nvSpPr>
            <p:spPr bwMode="auto">
              <a:xfrm>
                <a:off x="627" y="1258"/>
                <a:ext cx="2937" cy="376"/>
              </a:xfrm>
              <a:prstGeom prst="rect">
                <a:avLst/>
              </a:prstGeom>
              <a:noFill/>
              <a:ln w="12700">
                <a:noFill/>
                <a:miter lim="800000"/>
                <a:headEnd/>
                <a:tailEnd/>
              </a:ln>
            </p:spPr>
            <p:txBody>
              <a:bodyPr lIns="90488" tIns="44450" rIns="90488" bIns="44450">
                <a:spAutoFit/>
              </a:bodyPr>
              <a:lstStyle/>
              <a:p>
                <a:pPr defTabSz="762000" eaLnBrk="0" hangingPunct="0">
                  <a:lnSpc>
                    <a:spcPct val="75000"/>
                  </a:lnSpc>
                </a:pPr>
                <a:r>
                  <a:rPr lang="es-ES" sz="2200" b="1">
                    <a:latin typeface="Arial Narrow" pitchFamily="34" charset="0"/>
                  </a:rPr>
                  <a:t>Adquiridas en la Educación Básica (Matemáticas, Lenguaje, Escritura, etc.).</a:t>
                </a:r>
              </a:p>
            </p:txBody>
          </p:sp>
          <p:sp>
            <p:nvSpPr>
              <p:cNvPr id="13335" name="Rectangle 6"/>
              <p:cNvSpPr>
                <a:spLocks noChangeArrowheads="1"/>
              </p:cNvSpPr>
              <p:nvPr/>
            </p:nvSpPr>
            <p:spPr bwMode="auto">
              <a:xfrm>
                <a:off x="483" y="935"/>
                <a:ext cx="713" cy="270"/>
              </a:xfrm>
              <a:prstGeom prst="rect">
                <a:avLst/>
              </a:prstGeom>
              <a:noFill/>
              <a:ln w="12700">
                <a:noFill/>
                <a:miter lim="800000"/>
                <a:headEnd/>
                <a:tailEnd/>
              </a:ln>
            </p:spPr>
            <p:txBody>
              <a:bodyPr wrap="none" lIns="90488" tIns="44450" rIns="90488" bIns="44450">
                <a:spAutoFit/>
              </a:bodyPr>
              <a:lstStyle/>
              <a:p>
                <a:pPr defTabSz="762000" eaLnBrk="0" hangingPunct="0"/>
                <a:r>
                  <a:rPr lang="es-ES" sz="2200" b="1" i="1">
                    <a:latin typeface="Arial Narrow" pitchFamily="34" charset="0"/>
                  </a:rPr>
                  <a:t>Básicas:</a:t>
                </a:r>
              </a:p>
            </p:txBody>
          </p:sp>
        </p:grpSp>
      </p:grpSp>
      <p:grpSp>
        <p:nvGrpSpPr>
          <p:cNvPr id="4" name="Group 8"/>
          <p:cNvGrpSpPr>
            <a:grpSpLocks/>
          </p:cNvGrpSpPr>
          <p:nvPr/>
        </p:nvGrpSpPr>
        <p:grpSpPr bwMode="auto">
          <a:xfrm>
            <a:off x="2157413" y="5041900"/>
            <a:ext cx="4414837" cy="1295400"/>
            <a:chOff x="521" y="3067"/>
            <a:chExt cx="2781" cy="862"/>
          </a:xfrm>
        </p:grpSpPr>
        <p:sp>
          <p:nvSpPr>
            <p:cNvPr id="21514" name="AutoShape 12"/>
            <p:cNvSpPr>
              <a:spLocks noChangeArrowheads="1"/>
            </p:cNvSpPr>
            <p:nvPr/>
          </p:nvSpPr>
          <p:spPr bwMode="auto">
            <a:xfrm>
              <a:off x="521" y="3067"/>
              <a:ext cx="2722" cy="862"/>
            </a:xfrm>
            <a:prstGeom prst="roundRect">
              <a:avLst>
                <a:gd name="adj" fmla="val 16667"/>
              </a:avLst>
            </a:prstGeom>
            <a:solidFill>
              <a:srgbClr val="99CCFF"/>
            </a:solidFill>
            <a:ln w="9525">
              <a:solidFill>
                <a:schemeClr val="tx1"/>
              </a:solidFill>
              <a:round/>
              <a:headEnd/>
              <a:tailEnd/>
            </a:ln>
            <a:scene3d>
              <a:camera prst="orthographicFront"/>
              <a:lightRig rig="threePt" dir="t"/>
            </a:scene3d>
            <a:sp3d>
              <a:bevelT/>
            </a:sp3d>
          </p:spPr>
          <p:txBody>
            <a:bodyPr wrap="none" anchor="ctr"/>
            <a:lstStyle/>
            <a:p>
              <a:pPr>
                <a:defRPr/>
              </a:pPr>
              <a:endParaRPr lang="es-ES" sz="2200">
                <a:latin typeface="Arial Narrow" pitchFamily="34" charset="0"/>
                <a:cs typeface="Arial" charset="0"/>
              </a:endParaRPr>
            </a:p>
          </p:txBody>
        </p:sp>
        <p:grpSp>
          <p:nvGrpSpPr>
            <p:cNvPr id="5" name="Group 9"/>
            <p:cNvGrpSpPr>
              <a:grpSpLocks/>
            </p:cNvGrpSpPr>
            <p:nvPr/>
          </p:nvGrpSpPr>
          <p:grpSpPr bwMode="auto">
            <a:xfrm>
              <a:off x="557" y="3102"/>
              <a:ext cx="2745" cy="720"/>
              <a:chOff x="557" y="2886"/>
              <a:chExt cx="2745" cy="720"/>
            </a:xfrm>
          </p:grpSpPr>
          <p:sp>
            <p:nvSpPr>
              <p:cNvPr id="13328" name="Rectangle 10"/>
              <p:cNvSpPr>
                <a:spLocks noChangeArrowheads="1"/>
              </p:cNvSpPr>
              <p:nvPr/>
            </p:nvSpPr>
            <p:spPr bwMode="auto">
              <a:xfrm>
                <a:off x="579" y="2886"/>
                <a:ext cx="786" cy="270"/>
              </a:xfrm>
              <a:prstGeom prst="rect">
                <a:avLst/>
              </a:prstGeom>
              <a:noFill/>
              <a:ln w="12700" algn="ctr">
                <a:noFill/>
                <a:miter lim="800000"/>
                <a:headEnd/>
                <a:tailEnd/>
              </a:ln>
            </p:spPr>
            <p:txBody>
              <a:bodyPr wrap="none" lIns="90488" tIns="44450" rIns="90488" bIns="44450">
                <a:spAutoFit/>
              </a:bodyPr>
              <a:lstStyle/>
              <a:p>
                <a:pPr defTabSz="762000" eaLnBrk="0" hangingPunct="0"/>
                <a:r>
                  <a:rPr lang="es-ES" sz="2200" b="1" i="1">
                    <a:latin typeface="Arial Narrow" pitchFamily="34" charset="0"/>
                  </a:rPr>
                  <a:t>Técnicas:</a:t>
                </a:r>
              </a:p>
            </p:txBody>
          </p:sp>
          <p:sp>
            <p:nvSpPr>
              <p:cNvPr id="13329" name="Rectangle 11"/>
              <p:cNvSpPr>
                <a:spLocks noChangeArrowheads="1"/>
              </p:cNvSpPr>
              <p:nvPr/>
            </p:nvSpPr>
            <p:spPr bwMode="auto">
              <a:xfrm>
                <a:off x="557" y="3209"/>
                <a:ext cx="2745" cy="397"/>
              </a:xfrm>
              <a:prstGeom prst="rect">
                <a:avLst/>
              </a:prstGeom>
              <a:noFill/>
              <a:ln w="12700" algn="ctr">
                <a:noFill/>
                <a:miter lim="800000"/>
                <a:headEnd/>
                <a:tailEnd/>
              </a:ln>
            </p:spPr>
            <p:txBody>
              <a:bodyPr lIns="90488" tIns="44450" rIns="90488" bIns="44450">
                <a:spAutoFit/>
              </a:bodyPr>
              <a:lstStyle/>
              <a:p>
                <a:pPr marL="269875" defTabSz="762000" eaLnBrk="0" hangingPunct="0">
                  <a:lnSpc>
                    <a:spcPct val="75000"/>
                  </a:lnSpc>
                </a:pPr>
                <a:r>
                  <a:rPr lang="es-ES" sz="2200" b="1">
                    <a:latin typeface="Arial Narrow" pitchFamily="34" charset="0"/>
                  </a:rPr>
                  <a:t>Dominios técnicos de una función específica.</a:t>
                </a:r>
              </a:p>
            </p:txBody>
          </p:sp>
        </p:grpSp>
      </p:grpSp>
      <p:grpSp>
        <p:nvGrpSpPr>
          <p:cNvPr id="6" name="Group 13"/>
          <p:cNvGrpSpPr>
            <a:grpSpLocks/>
          </p:cNvGrpSpPr>
          <p:nvPr/>
        </p:nvGrpSpPr>
        <p:grpSpPr bwMode="auto">
          <a:xfrm>
            <a:off x="4022725" y="3529013"/>
            <a:ext cx="3906838" cy="1368425"/>
            <a:chOff x="2923" y="2160"/>
            <a:chExt cx="2461" cy="862"/>
          </a:xfrm>
        </p:grpSpPr>
        <p:sp>
          <p:nvSpPr>
            <p:cNvPr id="21510" name="AutoShape 17"/>
            <p:cNvSpPr>
              <a:spLocks noChangeArrowheads="1"/>
            </p:cNvSpPr>
            <p:nvPr/>
          </p:nvSpPr>
          <p:spPr bwMode="auto">
            <a:xfrm>
              <a:off x="2923" y="2160"/>
              <a:ext cx="2404" cy="862"/>
            </a:xfrm>
            <a:prstGeom prst="roundRect">
              <a:avLst>
                <a:gd name="adj" fmla="val 16667"/>
              </a:avLst>
            </a:prstGeom>
            <a:solidFill>
              <a:srgbClr val="99CCFF"/>
            </a:solidFill>
            <a:ln w="9525">
              <a:solidFill>
                <a:schemeClr val="tx1"/>
              </a:solidFill>
              <a:round/>
              <a:headEnd/>
              <a:tailEnd/>
            </a:ln>
            <a:scene3d>
              <a:camera prst="orthographicFront"/>
              <a:lightRig rig="threePt" dir="t"/>
            </a:scene3d>
            <a:sp3d>
              <a:bevelT/>
            </a:sp3d>
          </p:spPr>
          <p:txBody>
            <a:bodyPr wrap="none" anchor="ctr"/>
            <a:lstStyle/>
            <a:p>
              <a:pPr>
                <a:defRPr/>
              </a:pPr>
              <a:endParaRPr lang="es-ES" sz="2200">
                <a:latin typeface="Arial Narrow" pitchFamily="34" charset="0"/>
                <a:cs typeface="Arial" charset="0"/>
              </a:endParaRPr>
            </a:p>
          </p:txBody>
        </p:sp>
        <p:grpSp>
          <p:nvGrpSpPr>
            <p:cNvPr id="7" name="Group 14"/>
            <p:cNvGrpSpPr>
              <a:grpSpLocks/>
            </p:cNvGrpSpPr>
            <p:nvPr/>
          </p:nvGrpSpPr>
          <p:grpSpPr bwMode="auto">
            <a:xfrm>
              <a:off x="2989" y="2258"/>
              <a:ext cx="2395" cy="651"/>
              <a:chOff x="2975" y="2069"/>
              <a:chExt cx="2395" cy="651"/>
            </a:xfrm>
          </p:grpSpPr>
          <p:sp>
            <p:nvSpPr>
              <p:cNvPr id="13322" name="Rectangle 15"/>
              <p:cNvSpPr>
                <a:spLocks noChangeArrowheads="1"/>
              </p:cNvSpPr>
              <p:nvPr/>
            </p:nvSpPr>
            <p:spPr bwMode="auto">
              <a:xfrm>
                <a:off x="2975" y="2069"/>
                <a:ext cx="1125" cy="270"/>
              </a:xfrm>
              <a:prstGeom prst="rect">
                <a:avLst/>
              </a:prstGeom>
              <a:noFill/>
              <a:ln w="12700" algn="ctr">
                <a:noFill/>
                <a:miter lim="800000"/>
                <a:headEnd/>
                <a:tailEnd/>
              </a:ln>
            </p:spPr>
            <p:txBody>
              <a:bodyPr wrap="none" lIns="90488" tIns="44450" rIns="90488" bIns="44450">
                <a:spAutoFit/>
              </a:bodyPr>
              <a:lstStyle/>
              <a:p>
                <a:pPr defTabSz="762000" eaLnBrk="0" hangingPunct="0"/>
                <a:r>
                  <a:rPr lang="es-ES" sz="2200" b="1" i="1">
                    <a:latin typeface="Arial Narrow" pitchFamily="34" charset="0"/>
                  </a:rPr>
                  <a:t>Conductuales:</a:t>
                </a:r>
              </a:p>
            </p:txBody>
          </p:sp>
          <p:sp>
            <p:nvSpPr>
              <p:cNvPr id="13323" name="Rectangle 16"/>
              <p:cNvSpPr>
                <a:spLocks noChangeArrowheads="1"/>
              </p:cNvSpPr>
              <p:nvPr/>
            </p:nvSpPr>
            <p:spPr bwMode="auto">
              <a:xfrm>
                <a:off x="3112" y="2344"/>
                <a:ext cx="2258" cy="376"/>
              </a:xfrm>
              <a:prstGeom prst="rect">
                <a:avLst/>
              </a:prstGeom>
              <a:noFill/>
              <a:ln w="12700" algn="ctr">
                <a:noFill/>
                <a:miter lim="800000"/>
                <a:headEnd/>
                <a:tailEnd/>
              </a:ln>
            </p:spPr>
            <p:txBody>
              <a:bodyPr lIns="90488" tIns="44450" rIns="90488" bIns="44450">
                <a:spAutoFit/>
              </a:bodyPr>
              <a:lstStyle/>
              <a:p>
                <a:pPr defTabSz="762000" eaLnBrk="0" hangingPunct="0">
                  <a:lnSpc>
                    <a:spcPct val="75000"/>
                  </a:lnSpc>
                </a:pPr>
                <a:r>
                  <a:rPr lang="es-ES" sz="2200" b="1">
                    <a:latin typeface="Arial Narrow" pitchFamily="34" charset="0"/>
                  </a:rPr>
                  <a:t>Actitudes, Conductas, Valores, Preferencias. </a:t>
                </a:r>
              </a:p>
            </p:txBody>
          </p:sp>
        </p:grpSp>
      </p:gr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1368152"/>
          </a:xfrm>
          <a:solidFill>
            <a:srgbClr val="FFFF00"/>
          </a:solidFill>
        </p:spPr>
        <p:txBody>
          <a:bodyPr>
            <a:normAutofit/>
          </a:bodyPr>
          <a:lstStyle/>
          <a:p>
            <a:r>
              <a:rPr lang="es-CL" sz="4000" dirty="0" smtClean="0"/>
              <a:t>Competencias Básicas</a:t>
            </a:r>
            <a:endParaRPr lang="es-ES" sz="4000" dirty="0"/>
          </a:p>
        </p:txBody>
      </p:sp>
      <p:sp>
        <p:nvSpPr>
          <p:cNvPr id="4" name="3 CuadroTexto"/>
          <p:cNvSpPr txBox="1"/>
          <p:nvPr/>
        </p:nvSpPr>
        <p:spPr>
          <a:xfrm>
            <a:off x="683568" y="1628800"/>
            <a:ext cx="7776864" cy="8586966"/>
          </a:xfrm>
          <a:prstGeom prst="rect">
            <a:avLst/>
          </a:prstGeom>
          <a:solidFill>
            <a:srgbClr val="00B0F0"/>
          </a:solidFill>
        </p:spPr>
        <p:txBody>
          <a:bodyPr wrap="square" rtlCol="0">
            <a:spAutoFit/>
          </a:bodyPr>
          <a:lstStyle/>
          <a:p>
            <a:endParaRPr lang="es-CL" dirty="0" smtClean="0"/>
          </a:p>
          <a:p>
            <a:pPr algn="just"/>
            <a:r>
              <a:rPr lang="es-CL" sz="2400" b="1" dirty="0" smtClean="0"/>
              <a:t>Son aquellas que se desarrollan principalmente en la educación inicial y que comprenden aquellos conocimientos y habilidades que permiten progresar en el ciclo educativo e integrarse positivamente a la sociedad.</a:t>
            </a:r>
          </a:p>
          <a:p>
            <a:pPr algn="just"/>
            <a:endParaRPr lang="es-CL" sz="2400" b="1" dirty="0" smtClean="0"/>
          </a:p>
          <a:p>
            <a:pPr algn="just"/>
            <a:r>
              <a:rPr lang="es-CL" sz="2400" b="1" dirty="0" smtClean="0"/>
              <a:t>Tradicionalmente se incluyen en estas competencias:</a:t>
            </a:r>
          </a:p>
          <a:p>
            <a:pPr algn="just"/>
            <a:r>
              <a:rPr lang="es-CL" sz="2400" b="1" dirty="0" smtClean="0"/>
              <a:t>Las habilidades en las áreas de lenguaje y comunicación.</a:t>
            </a:r>
          </a:p>
          <a:p>
            <a:pPr algn="just"/>
            <a:r>
              <a:rPr lang="es-CL" sz="2400" b="1" dirty="0" smtClean="0"/>
              <a:t>Aplicación numérica.</a:t>
            </a:r>
          </a:p>
          <a:p>
            <a:pPr algn="just"/>
            <a:r>
              <a:rPr lang="es-CL" sz="2400" b="1" dirty="0" smtClean="0"/>
              <a:t>Solución de Problemas.</a:t>
            </a:r>
          </a:p>
          <a:p>
            <a:pPr algn="just"/>
            <a:r>
              <a:rPr lang="es-CL" sz="2400" b="1" dirty="0" smtClean="0"/>
              <a:t>Interacción con sus pares</a:t>
            </a:r>
          </a:p>
          <a:p>
            <a:pPr algn="just"/>
            <a:r>
              <a:rPr lang="es-CL" sz="2400" b="1" dirty="0" smtClean="0"/>
              <a:t>Manejo de tecnologías de información.</a:t>
            </a:r>
          </a:p>
          <a:p>
            <a:endParaRPr lang="es-CL" b="1"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476673"/>
            <a:ext cx="7772400" cy="1296144"/>
          </a:xfrm>
          <a:solidFill>
            <a:srgbClr val="FFFF00"/>
          </a:solidFill>
        </p:spPr>
        <p:txBody>
          <a:bodyPr>
            <a:normAutofit/>
          </a:bodyPr>
          <a:lstStyle/>
          <a:p>
            <a:r>
              <a:rPr lang="es-CL" sz="4000" dirty="0" smtClean="0"/>
              <a:t>Competencias conductuales</a:t>
            </a:r>
            <a:endParaRPr lang="es-ES" sz="4000" dirty="0"/>
          </a:p>
        </p:txBody>
      </p:sp>
      <p:sp>
        <p:nvSpPr>
          <p:cNvPr id="3" name="2 Subtítulo"/>
          <p:cNvSpPr>
            <a:spLocks noGrp="1"/>
          </p:cNvSpPr>
          <p:nvPr>
            <p:ph type="subTitle" idx="1"/>
          </p:nvPr>
        </p:nvSpPr>
        <p:spPr>
          <a:xfrm>
            <a:off x="899592" y="1844824"/>
            <a:ext cx="7632848" cy="4608512"/>
          </a:xfrm>
          <a:solidFill>
            <a:schemeClr val="tx1"/>
          </a:solidFill>
        </p:spPr>
        <p:txBody>
          <a:bodyPr>
            <a:normAutofit lnSpcReduction="10000"/>
          </a:bodyPr>
          <a:lstStyle/>
          <a:p>
            <a:pPr algn="just"/>
            <a:r>
              <a:rPr lang="es-CL" sz="2400" dirty="0" smtClean="0"/>
              <a:t>Son aquellas habilidades y conductas que aplican desempeños superiores o destacados en el mundo del trabajo y que generalmente se verbalizan en términos de atributos o rasgos personales como son:</a:t>
            </a:r>
          </a:p>
          <a:p>
            <a:pPr algn="just"/>
            <a:endParaRPr lang="es-CL" sz="2400" dirty="0" smtClean="0"/>
          </a:p>
          <a:p>
            <a:pPr algn="just"/>
            <a:r>
              <a:rPr lang="es-CL" sz="2400" dirty="0" smtClean="0"/>
              <a:t>La orientación al logro</a:t>
            </a:r>
          </a:p>
          <a:p>
            <a:pPr algn="just"/>
            <a:r>
              <a:rPr lang="es-CL" sz="2400" dirty="0" smtClean="0"/>
              <a:t>La proactividad</a:t>
            </a:r>
          </a:p>
          <a:p>
            <a:pPr algn="just"/>
            <a:r>
              <a:rPr lang="es-CL" sz="2400" dirty="0" smtClean="0"/>
              <a:t>La rigurosidad</a:t>
            </a:r>
          </a:p>
          <a:p>
            <a:pPr algn="just"/>
            <a:r>
              <a:rPr lang="es-CL" sz="2400" dirty="0" smtClean="0"/>
              <a:t>La flexibilidad</a:t>
            </a:r>
          </a:p>
          <a:p>
            <a:pPr algn="just"/>
            <a:r>
              <a:rPr lang="es-CL" sz="2400" dirty="0" smtClean="0"/>
              <a:t>La innovación</a:t>
            </a:r>
          </a:p>
          <a:p>
            <a:pPr algn="just"/>
            <a:r>
              <a:rPr lang="es-CL" sz="2400" dirty="0" smtClean="0"/>
              <a:t>Y otras</a:t>
            </a:r>
            <a:endParaRPr lang="es-E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476673"/>
            <a:ext cx="7772400" cy="1080119"/>
          </a:xfrm>
          <a:solidFill>
            <a:srgbClr val="FFFF00"/>
          </a:solidFill>
        </p:spPr>
        <p:txBody>
          <a:bodyPr>
            <a:normAutofit fontScale="90000"/>
          </a:bodyPr>
          <a:lstStyle/>
          <a:p>
            <a:r>
              <a:rPr lang="es-CL" dirty="0" smtClean="0"/>
              <a:t>Competencias funcionales o </a:t>
            </a:r>
            <a:r>
              <a:rPr lang="es-CL" dirty="0" err="1" smtClean="0"/>
              <a:t>tecnicas</a:t>
            </a:r>
            <a:endParaRPr lang="es-ES" dirty="0"/>
          </a:p>
        </p:txBody>
      </p:sp>
      <p:sp>
        <p:nvSpPr>
          <p:cNvPr id="3" name="2 Subtítulo"/>
          <p:cNvSpPr>
            <a:spLocks noGrp="1"/>
          </p:cNvSpPr>
          <p:nvPr>
            <p:ph type="subTitle" idx="1"/>
          </p:nvPr>
        </p:nvSpPr>
        <p:spPr>
          <a:xfrm>
            <a:off x="899592" y="1988840"/>
            <a:ext cx="7632848" cy="4464496"/>
          </a:xfrm>
          <a:solidFill>
            <a:schemeClr val="tx2">
              <a:lumMod val="75000"/>
            </a:schemeClr>
          </a:solidFill>
        </p:spPr>
        <p:txBody>
          <a:bodyPr>
            <a:normAutofit lnSpcReduction="10000"/>
          </a:bodyPr>
          <a:lstStyle/>
          <a:p>
            <a:pPr algn="just"/>
            <a:r>
              <a:rPr lang="es-CL" sz="2400" b="1" dirty="0" smtClean="0"/>
              <a:t>Denominadas frecuentemente competencias técnicas, son aquellas requeridas para desempeñar las actividades que componen una función laboral, según los estándares y la calidad establecidas por la empresa y/o por el sector productivo correspondiente.</a:t>
            </a:r>
          </a:p>
          <a:p>
            <a:pPr algn="just"/>
            <a:endParaRPr lang="es-CL" sz="2400" b="1" dirty="0" smtClean="0"/>
          </a:p>
          <a:p>
            <a:pPr algn="just"/>
            <a:endParaRPr lang="es-CL" sz="2400" b="1" dirty="0" smtClean="0"/>
          </a:p>
          <a:p>
            <a:pPr algn="just"/>
            <a:r>
              <a:rPr lang="es-CL" sz="2400" b="1" dirty="0" smtClean="0"/>
              <a:t>Las competencias básicas, conductuales y funcionales se desarrollan tanto a través de actividades de aprendizajes formales como por medio de diversas modalidades de aprendizaje o informal (espontáneos que ocurren en distintos entornos, laborales, sociales, familiares, etc.</a:t>
            </a:r>
            <a:endParaRPr lang="es-ES"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C:\Users\EQUIPO\Pictures\piramide competencias.png"/>
          <p:cNvPicPr>
            <a:picLocks noChangeAspect="1" noChangeArrowheads="1"/>
          </p:cNvPicPr>
          <p:nvPr/>
        </p:nvPicPr>
        <p:blipFill>
          <a:blip r:embed="rId2" cstate="print"/>
          <a:srcRect/>
          <a:stretch>
            <a:fillRect/>
          </a:stretch>
        </p:blipFill>
        <p:spPr bwMode="auto">
          <a:xfrm>
            <a:off x="1907704" y="1484784"/>
            <a:ext cx="5758393" cy="4041799"/>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C:\Users\EQUIPO\Pictures\image21.gif"/>
          <p:cNvPicPr>
            <a:picLocks noChangeAspect="1" noChangeArrowheads="1"/>
          </p:cNvPicPr>
          <p:nvPr/>
        </p:nvPicPr>
        <p:blipFill>
          <a:blip r:embed="rId2" cstate="print"/>
          <a:srcRect/>
          <a:stretch>
            <a:fillRect/>
          </a:stretch>
        </p:blipFill>
        <p:spPr bwMode="auto">
          <a:xfrm>
            <a:off x="1547664" y="1124744"/>
            <a:ext cx="6336704" cy="475252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2"/>
          <p:cNvSpPr>
            <a:spLocks noGrp="1" noChangeArrowheads="1"/>
          </p:cNvSpPr>
          <p:nvPr>
            <p:ph type="title" idx="4294967295"/>
          </p:nvPr>
        </p:nvSpPr>
        <p:spPr>
          <a:xfrm>
            <a:off x="485775" y="609600"/>
            <a:ext cx="8172450" cy="628650"/>
          </a:xfrm>
        </p:spPr>
        <p:txBody>
          <a:bodyPr>
            <a:normAutofit fontScale="90000"/>
          </a:bodyPr>
          <a:lstStyle/>
          <a:p>
            <a:r>
              <a:rPr lang="es-ES_tradnl" sz="3200" dirty="0" smtClean="0">
                <a:solidFill>
                  <a:srgbClr val="000066"/>
                </a:solidFill>
              </a:rPr>
              <a:t> </a:t>
            </a:r>
            <a:r>
              <a:rPr lang="es-ES_tradnl" dirty="0" smtClean="0">
                <a:solidFill>
                  <a:srgbClr val="3C3C65"/>
                </a:solidFill>
              </a:rPr>
              <a:t>Tipos de Competencias</a:t>
            </a:r>
          </a:p>
        </p:txBody>
      </p:sp>
      <p:grpSp>
        <p:nvGrpSpPr>
          <p:cNvPr id="2" name="Group 23"/>
          <p:cNvGrpSpPr>
            <a:grpSpLocks/>
          </p:cNvGrpSpPr>
          <p:nvPr/>
        </p:nvGrpSpPr>
        <p:grpSpPr bwMode="auto">
          <a:xfrm>
            <a:off x="963613" y="4857750"/>
            <a:ext cx="2820987" cy="714375"/>
            <a:chOff x="963612" y="4857750"/>
            <a:chExt cx="2820988" cy="714375"/>
          </a:xfrm>
        </p:grpSpPr>
        <p:sp>
          <p:nvSpPr>
            <p:cNvPr id="52227" name="Text Box 3"/>
            <p:cNvSpPr txBox="1">
              <a:spLocks noChangeArrowheads="1"/>
            </p:cNvSpPr>
            <p:nvPr/>
          </p:nvSpPr>
          <p:spPr bwMode="auto">
            <a:xfrm>
              <a:off x="963612" y="4857750"/>
              <a:ext cx="2003425" cy="714375"/>
            </a:xfrm>
            <a:prstGeom prst="rect">
              <a:avLst/>
            </a:prstGeom>
            <a:solidFill>
              <a:srgbClr val="FCFEB9"/>
            </a:solidFill>
            <a:ln w="12700">
              <a:solidFill>
                <a:schemeClr val="tx2"/>
              </a:solidFill>
              <a:miter lim="800000"/>
              <a:headEnd type="none" w="sm" len="sm"/>
              <a:tailEnd type="none" w="sm" len="sm"/>
            </a:ln>
            <a:effectLst/>
            <a:scene3d>
              <a:camera prst="orthographicFront"/>
              <a:lightRig rig="threePt" dir="t"/>
            </a:scene3d>
            <a:sp3d>
              <a:bevelT/>
            </a:sp3d>
          </p:spPr>
          <p:txBody>
            <a:bodyPr wrap="none">
              <a:spAutoFit/>
            </a:bodyPr>
            <a:lstStyle/>
            <a:p>
              <a:pPr eaLnBrk="0" hangingPunct="0">
                <a:defRPr/>
              </a:pPr>
              <a:r>
                <a:rPr lang="es-ES_tradnl" sz="2000" b="1" dirty="0">
                  <a:solidFill>
                    <a:srgbClr val="FF0000"/>
                  </a:solidFill>
                  <a:latin typeface="HandelGotDLig" pitchFamily="34" charset="0"/>
                </a:rPr>
                <a:t>Competencias </a:t>
              </a:r>
            </a:p>
            <a:p>
              <a:pPr eaLnBrk="0" hangingPunct="0">
                <a:defRPr/>
              </a:pPr>
              <a:r>
                <a:rPr lang="es-ES_tradnl" sz="2000" b="1" dirty="0">
                  <a:solidFill>
                    <a:srgbClr val="FF0000"/>
                  </a:solidFill>
                  <a:latin typeface="HandelGotDLig" pitchFamily="34" charset="0"/>
                </a:rPr>
                <a:t>Básicas</a:t>
              </a:r>
            </a:p>
          </p:txBody>
        </p:sp>
        <p:sp>
          <p:nvSpPr>
            <p:cNvPr id="1034" name="AutoShape 4"/>
            <p:cNvSpPr>
              <a:spLocks noChangeArrowheads="1"/>
            </p:cNvSpPr>
            <p:nvPr/>
          </p:nvSpPr>
          <p:spPr bwMode="auto">
            <a:xfrm>
              <a:off x="2565400" y="5241925"/>
              <a:ext cx="1219200" cy="228600"/>
            </a:xfrm>
            <a:prstGeom prst="rightArrow">
              <a:avLst>
                <a:gd name="adj1" fmla="val 50000"/>
                <a:gd name="adj2" fmla="val 133333"/>
              </a:avLst>
            </a:prstGeom>
            <a:gradFill rotWithShape="1">
              <a:gsLst>
                <a:gs pos="0">
                  <a:srgbClr val="760000"/>
                </a:gs>
                <a:gs pos="100000">
                  <a:srgbClr val="FF0000"/>
                </a:gs>
              </a:gsLst>
              <a:lin ang="0" scaled="1"/>
            </a:gradFill>
            <a:ln w="12700" algn="ctr">
              <a:noFill/>
              <a:miter lim="800000"/>
              <a:headEnd type="none" w="sm" len="sm"/>
              <a:tailEnd type="none" w="sm" len="sm"/>
            </a:ln>
            <a:scene3d>
              <a:camera prst="orthographicFront"/>
              <a:lightRig rig="threePt" dir="t"/>
            </a:scene3d>
            <a:sp3d>
              <a:bevelT prst="angle"/>
            </a:sp3d>
          </p:spPr>
          <p:txBody>
            <a:bodyPr wrap="none" anchor="ctr"/>
            <a:lstStyle/>
            <a:p>
              <a:pPr>
                <a:defRPr/>
              </a:pPr>
              <a:endParaRPr lang="es-ES" dirty="0">
                <a:latin typeface="Arial" charset="0"/>
              </a:endParaRPr>
            </a:p>
          </p:txBody>
        </p:sp>
      </p:grpSp>
      <p:grpSp>
        <p:nvGrpSpPr>
          <p:cNvPr id="3" name="Group 22"/>
          <p:cNvGrpSpPr>
            <a:grpSpLocks/>
          </p:cNvGrpSpPr>
          <p:nvPr/>
        </p:nvGrpSpPr>
        <p:grpSpPr bwMode="auto">
          <a:xfrm>
            <a:off x="6280150" y="3435350"/>
            <a:ext cx="2468563" cy="714375"/>
            <a:chOff x="6280150" y="3435350"/>
            <a:chExt cx="2468562" cy="714375"/>
          </a:xfrm>
        </p:grpSpPr>
        <p:sp>
          <p:nvSpPr>
            <p:cNvPr id="52229" name="Text Box 5"/>
            <p:cNvSpPr txBox="1">
              <a:spLocks noChangeArrowheads="1"/>
            </p:cNvSpPr>
            <p:nvPr/>
          </p:nvSpPr>
          <p:spPr bwMode="auto">
            <a:xfrm>
              <a:off x="6815137" y="3435350"/>
              <a:ext cx="1933575" cy="714375"/>
            </a:xfrm>
            <a:prstGeom prst="rect">
              <a:avLst/>
            </a:prstGeom>
            <a:solidFill>
              <a:srgbClr val="FCFEB9"/>
            </a:solidFill>
            <a:ln w="12700">
              <a:solidFill>
                <a:schemeClr val="tx2"/>
              </a:solidFill>
              <a:miter lim="800000"/>
              <a:headEnd type="none" w="sm" len="sm"/>
              <a:tailEnd type="none" w="sm" len="sm"/>
            </a:ln>
            <a:effectLst/>
            <a:scene3d>
              <a:camera prst="orthographicFront"/>
              <a:lightRig rig="threePt" dir="t"/>
            </a:scene3d>
            <a:sp3d>
              <a:bevelT/>
            </a:sp3d>
          </p:spPr>
          <p:txBody>
            <a:bodyPr wrap="none">
              <a:spAutoFit/>
            </a:bodyPr>
            <a:lstStyle/>
            <a:p>
              <a:pPr eaLnBrk="0" hangingPunct="0">
                <a:defRPr/>
              </a:pPr>
              <a:r>
                <a:rPr lang="es-ES_tradnl" sz="2000" b="1" dirty="0">
                  <a:solidFill>
                    <a:srgbClr val="FF0000"/>
                  </a:solidFill>
                  <a:latin typeface="HandelGotDLig" pitchFamily="34" charset="0"/>
                </a:rPr>
                <a:t>Competencias</a:t>
              </a:r>
            </a:p>
            <a:p>
              <a:pPr eaLnBrk="0" hangingPunct="0">
                <a:defRPr/>
              </a:pPr>
              <a:r>
                <a:rPr lang="es-ES_tradnl" sz="2000" b="1" dirty="0">
                  <a:solidFill>
                    <a:srgbClr val="FF0000"/>
                  </a:solidFill>
                  <a:latin typeface="HandelGotDLig" pitchFamily="34" charset="0"/>
                </a:rPr>
                <a:t>Técnicas</a:t>
              </a:r>
            </a:p>
          </p:txBody>
        </p:sp>
        <p:sp>
          <p:nvSpPr>
            <p:cNvPr id="1036" name="AutoShape 6"/>
            <p:cNvSpPr>
              <a:spLocks noChangeArrowheads="1"/>
            </p:cNvSpPr>
            <p:nvPr/>
          </p:nvSpPr>
          <p:spPr bwMode="auto">
            <a:xfrm rot="2288364">
              <a:off x="6280150" y="3468688"/>
              <a:ext cx="457200" cy="228600"/>
            </a:xfrm>
            <a:prstGeom prst="leftArrow">
              <a:avLst>
                <a:gd name="adj1" fmla="val 50000"/>
                <a:gd name="adj2" fmla="val 50000"/>
              </a:avLst>
            </a:prstGeom>
            <a:gradFill rotWithShape="1">
              <a:gsLst>
                <a:gs pos="0">
                  <a:srgbClr val="FF0000"/>
                </a:gs>
                <a:gs pos="100000">
                  <a:srgbClr val="760000"/>
                </a:gs>
              </a:gsLst>
              <a:lin ang="0" scaled="1"/>
            </a:gradFill>
            <a:ln w="12700" algn="ctr">
              <a:noFill/>
              <a:miter lim="800000"/>
              <a:headEnd type="none" w="sm" len="sm"/>
              <a:tailEnd type="none" w="sm" len="sm"/>
            </a:ln>
            <a:scene3d>
              <a:camera prst="orthographicFront"/>
              <a:lightRig rig="threePt" dir="t"/>
            </a:scene3d>
            <a:sp3d>
              <a:bevelT prst="angle"/>
            </a:sp3d>
          </p:spPr>
          <p:txBody>
            <a:bodyPr wrap="none" anchor="ctr"/>
            <a:lstStyle/>
            <a:p>
              <a:pPr>
                <a:defRPr/>
              </a:pPr>
              <a:endParaRPr lang="es-ES" dirty="0">
                <a:latin typeface="Arial" charset="0"/>
              </a:endParaRPr>
            </a:p>
          </p:txBody>
        </p:sp>
      </p:grpSp>
      <p:grpSp>
        <p:nvGrpSpPr>
          <p:cNvPr id="4" name="Group 21"/>
          <p:cNvGrpSpPr>
            <a:grpSpLocks/>
          </p:cNvGrpSpPr>
          <p:nvPr/>
        </p:nvGrpSpPr>
        <p:grpSpPr bwMode="auto">
          <a:xfrm>
            <a:off x="838200" y="1846263"/>
            <a:ext cx="1933575" cy="1350962"/>
            <a:chOff x="838200" y="1846263"/>
            <a:chExt cx="1933575" cy="1350962"/>
          </a:xfrm>
        </p:grpSpPr>
        <p:sp>
          <p:nvSpPr>
            <p:cNvPr id="52231" name="Text Box 7"/>
            <p:cNvSpPr txBox="1">
              <a:spLocks noChangeArrowheads="1"/>
            </p:cNvSpPr>
            <p:nvPr/>
          </p:nvSpPr>
          <p:spPr bwMode="auto">
            <a:xfrm>
              <a:off x="838200" y="1846263"/>
              <a:ext cx="1933575" cy="714375"/>
            </a:xfrm>
            <a:prstGeom prst="rect">
              <a:avLst/>
            </a:prstGeom>
            <a:solidFill>
              <a:srgbClr val="FCFEB9"/>
            </a:solidFill>
            <a:ln w="12700">
              <a:solidFill>
                <a:schemeClr val="tx2"/>
              </a:solidFill>
              <a:miter lim="800000"/>
              <a:headEnd type="none" w="sm" len="sm"/>
              <a:tailEnd type="none" w="sm" len="sm"/>
            </a:ln>
            <a:effectLst/>
            <a:scene3d>
              <a:camera prst="orthographicFront"/>
              <a:lightRig rig="threePt" dir="t"/>
            </a:scene3d>
            <a:sp3d>
              <a:bevelT/>
            </a:sp3d>
          </p:spPr>
          <p:txBody>
            <a:bodyPr wrap="none">
              <a:spAutoFit/>
            </a:bodyPr>
            <a:lstStyle/>
            <a:p>
              <a:pPr eaLnBrk="0" hangingPunct="0">
                <a:defRPr/>
              </a:pPr>
              <a:r>
                <a:rPr lang="es-ES_tradnl" sz="2000" b="1" dirty="0">
                  <a:solidFill>
                    <a:srgbClr val="FF0000"/>
                  </a:solidFill>
                  <a:latin typeface="HandelGotDLig" pitchFamily="34" charset="0"/>
                </a:rPr>
                <a:t>Competencias</a:t>
              </a:r>
            </a:p>
            <a:p>
              <a:pPr eaLnBrk="0" hangingPunct="0">
                <a:defRPr/>
              </a:pPr>
              <a:r>
                <a:rPr lang="es-ES_tradnl" sz="2000" b="1" dirty="0">
                  <a:solidFill>
                    <a:srgbClr val="FF0000"/>
                  </a:solidFill>
                  <a:latin typeface="HandelGotDLig" pitchFamily="34" charset="0"/>
                </a:rPr>
                <a:t>Conductuales</a:t>
              </a:r>
            </a:p>
          </p:txBody>
        </p:sp>
        <p:sp>
          <p:nvSpPr>
            <p:cNvPr id="6" name="AutoShape 8"/>
            <p:cNvSpPr>
              <a:spLocks noChangeArrowheads="1"/>
            </p:cNvSpPr>
            <p:nvPr/>
          </p:nvSpPr>
          <p:spPr bwMode="auto">
            <a:xfrm rot="3397937">
              <a:off x="1803400" y="2803525"/>
              <a:ext cx="558800" cy="228600"/>
            </a:xfrm>
            <a:prstGeom prst="rightArrow">
              <a:avLst>
                <a:gd name="adj1" fmla="val 50000"/>
                <a:gd name="adj2" fmla="val 61111"/>
              </a:avLst>
            </a:prstGeom>
            <a:gradFill rotWithShape="1">
              <a:gsLst>
                <a:gs pos="0">
                  <a:srgbClr val="760000"/>
                </a:gs>
                <a:gs pos="100000">
                  <a:srgbClr val="FF0000"/>
                </a:gs>
              </a:gsLst>
              <a:lin ang="0" scaled="1"/>
            </a:gradFill>
            <a:ln w="12700">
              <a:noFill/>
              <a:miter lim="800000"/>
              <a:headEnd type="none" w="sm" len="sm"/>
              <a:tailEnd type="none" w="sm" len="sm"/>
            </a:ln>
            <a:scene3d>
              <a:camera prst="orthographicFront"/>
              <a:lightRig rig="threePt" dir="t"/>
            </a:scene3d>
            <a:sp3d>
              <a:bevelT prst="angle"/>
            </a:sp3d>
          </p:spPr>
          <p:txBody>
            <a:bodyPr wrap="none" anchor="ctr"/>
            <a:lstStyle/>
            <a:p>
              <a:pPr>
                <a:defRPr/>
              </a:pPr>
              <a:endParaRPr lang="es-ES" dirty="0">
                <a:latin typeface="Arial" charset="0"/>
              </a:endParaRPr>
            </a:p>
          </p:txBody>
        </p:sp>
      </p:grpSp>
      <p:sp>
        <p:nvSpPr>
          <p:cNvPr id="1051" name="Text Box 9"/>
          <p:cNvSpPr txBox="1">
            <a:spLocks noChangeArrowheads="1"/>
          </p:cNvSpPr>
          <p:nvPr/>
        </p:nvSpPr>
        <p:spPr bwMode="auto">
          <a:xfrm>
            <a:off x="3051175" y="6156325"/>
            <a:ext cx="2484438" cy="396875"/>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latin typeface="HandelGotDLig"/>
                <a:cs typeface="Arial" pitchFamily="34" charset="0"/>
              </a:rPr>
              <a:t>Educación General</a:t>
            </a:r>
          </a:p>
        </p:txBody>
      </p:sp>
      <p:grpSp>
        <p:nvGrpSpPr>
          <p:cNvPr id="5" name="Group 10"/>
          <p:cNvGrpSpPr>
            <a:grpSpLocks/>
          </p:cNvGrpSpPr>
          <p:nvPr/>
        </p:nvGrpSpPr>
        <p:grpSpPr bwMode="auto">
          <a:xfrm>
            <a:off x="1914525" y="1477963"/>
            <a:ext cx="4638675" cy="4635500"/>
            <a:chOff x="1506" y="799"/>
            <a:chExt cx="2922" cy="2920"/>
          </a:xfrm>
        </p:grpSpPr>
        <p:graphicFrame>
          <p:nvGraphicFramePr>
            <p:cNvPr id="1026" name="Object 11"/>
            <p:cNvGraphicFramePr>
              <a:graphicFrameLocks noChangeAspect="1"/>
            </p:cNvGraphicFramePr>
            <p:nvPr/>
          </p:nvGraphicFramePr>
          <p:xfrm>
            <a:off x="1776" y="1615"/>
            <a:ext cx="462" cy="501"/>
          </p:xfrm>
          <a:graphic>
            <a:graphicData uri="http://schemas.openxmlformats.org/presentationml/2006/ole">
              <p:oleObj spid="_x0000_s1044" name="Imagen" r:id="rId4" imgW="3435350" imgH="3725863" progId="">
                <p:embed/>
              </p:oleObj>
            </a:graphicData>
          </a:graphic>
        </p:graphicFrame>
        <p:graphicFrame>
          <p:nvGraphicFramePr>
            <p:cNvPr id="1027" name="Object 12"/>
            <p:cNvGraphicFramePr>
              <a:graphicFrameLocks noChangeAspect="1"/>
            </p:cNvGraphicFramePr>
            <p:nvPr/>
          </p:nvGraphicFramePr>
          <p:xfrm>
            <a:off x="3858" y="1519"/>
            <a:ext cx="462" cy="501"/>
          </p:xfrm>
          <a:graphic>
            <a:graphicData uri="http://schemas.openxmlformats.org/presentationml/2006/ole">
              <p:oleObj spid="_x0000_s1045" name="Imagen" r:id="rId5" imgW="3435350" imgH="3725863" progId="">
                <p:embed/>
              </p:oleObj>
            </a:graphicData>
          </a:graphic>
        </p:graphicFrame>
        <p:graphicFrame>
          <p:nvGraphicFramePr>
            <p:cNvPr id="1028" name="Object 13"/>
            <p:cNvGraphicFramePr>
              <a:graphicFrameLocks noChangeAspect="1"/>
            </p:cNvGraphicFramePr>
            <p:nvPr/>
          </p:nvGraphicFramePr>
          <p:xfrm>
            <a:off x="1506" y="1930"/>
            <a:ext cx="462" cy="501"/>
          </p:xfrm>
          <a:graphic>
            <a:graphicData uri="http://schemas.openxmlformats.org/presentationml/2006/ole">
              <p:oleObj spid="_x0000_s1046" name="Imagen" r:id="rId6" imgW="3435350" imgH="3725863" progId="">
                <p:embed/>
              </p:oleObj>
            </a:graphicData>
          </a:graphic>
        </p:graphicFrame>
        <p:graphicFrame>
          <p:nvGraphicFramePr>
            <p:cNvPr id="1029" name="Object 14"/>
            <p:cNvGraphicFramePr>
              <a:graphicFrameLocks noChangeAspect="1"/>
            </p:cNvGraphicFramePr>
            <p:nvPr/>
          </p:nvGraphicFramePr>
          <p:xfrm>
            <a:off x="3072" y="1423"/>
            <a:ext cx="462" cy="501"/>
          </p:xfrm>
          <a:graphic>
            <a:graphicData uri="http://schemas.openxmlformats.org/presentationml/2006/ole">
              <p:oleObj spid="_x0000_s1047" name="Imagen" r:id="rId7" imgW="3435350" imgH="3725863" progId="">
                <p:embed/>
              </p:oleObj>
            </a:graphicData>
          </a:graphic>
        </p:graphicFrame>
        <p:graphicFrame>
          <p:nvGraphicFramePr>
            <p:cNvPr id="1030" name="Object 15"/>
            <p:cNvGraphicFramePr>
              <a:graphicFrameLocks noChangeAspect="1"/>
            </p:cNvGraphicFramePr>
            <p:nvPr/>
          </p:nvGraphicFramePr>
          <p:xfrm>
            <a:off x="2448" y="1423"/>
            <a:ext cx="462" cy="501"/>
          </p:xfrm>
          <a:graphic>
            <a:graphicData uri="http://schemas.openxmlformats.org/presentationml/2006/ole">
              <p:oleObj spid="_x0000_s1048" name="Imagen" r:id="rId8" imgW="3435350" imgH="3725863" progId="">
                <p:embed/>
              </p:oleObj>
            </a:graphicData>
          </a:graphic>
        </p:graphicFrame>
        <p:graphicFrame>
          <p:nvGraphicFramePr>
            <p:cNvPr id="1031" name="Object 16"/>
            <p:cNvGraphicFramePr>
              <a:graphicFrameLocks noChangeAspect="1"/>
            </p:cNvGraphicFramePr>
            <p:nvPr/>
          </p:nvGraphicFramePr>
          <p:xfrm>
            <a:off x="2850" y="799"/>
            <a:ext cx="462" cy="501"/>
          </p:xfrm>
          <a:graphic>
            <a:graphicData uri="http://schemas.openxmlformats.org/presentationml/2006/ole">
              <p:oleObj spid="_x0000_s1049" name="Imagen" r:id="rId9" imgW="3435350" imgH="3725863" progId="">
                <p:embed/>
              </p:oleObj>
            </a:graphicData>
          </a:graphic>
        </p:graphicFrame>
        <p:sp>
          <p:nvSpPr>
            <p:cNvPr id="1038" name="AutoShape 17"/>
            <p:cNvSpPr>
              <a:spLocks noChangeAspect="1" noChangeArrowheads="1" noTextEdit="1"/>
            </p:cNvSpPr>
            <p:nvPr/>
          </p:nvSpPr>
          <p:spPr bwMode="auto">
            <a:xfrm>
              <a:off x="1728" y="1135"/>
              <a:ext cx="2700" cy="2584"/>
            </a:xfrm>
            <a:prstGeom prst="rect">
              <a:avLst/>
            </a:prstGeom>
            <a:noFill/>
            <a:ln w="9525">
              <a:noFill/>
              <a:miter lim="800000"/>
              <a:headEnd/>
              <a:tailEnd/>
            </a:ln>
          </p:spPr>
          <p:txBody>
            <a:bodyPr/>
            <a:lstStyle/>
            <a:p>
              <a:endParaRPr lang="es-ES" dirty="0"/>
            </a:p>
          </p:txBody>
        </p:sp>
        <p:grpSp>
          <p:nvGrpSpPr>
            <p:cNvPr id="7" name="Group 18"/>
            <p:cNvGrpSpPr>
              <a:grpSpLocks/>
            </p:cNvGrpSpPr>
            <p:nvPr/>
          </p:nvGrpSpPr>
          <p:grpSpPr bwMode="auto">
            <a:xfrm>
              <a:off x="1755" y="1147"/>
              <a:ext cx="2658" cy="2557"/>
              <a:chOff x="1755" y="1147"/>
              <a:chExt cx="2658" cy="2557"/>
            </a:xfrm>
          </p:grpSpPr>
          <p:sp>
            <p:nvSpPr>
              <p:cNvPr id="1040" name="Freeform 19"/>
              <p:cNvSpPr>
                <a:spLocks/>
              </p:cNvSpPr>
              <p:nvPr/>
            </p:nvSpPr>
            <p:spPr bwMode="auto">
              <a:xfrm>
                <a:off x="1755" y="1147"/>
                <a:ext cx="2658" cy="2557"/>
              </a:xfrm>
              <a:custGeom>
                <a:avLst/>
                <a:gdLst>
                  <a:gd name="T0" fmla="*/ 1097 w 2658"/>
                  <a:gd name="T1" fmla="*/ 2086 h 2557"/>
                  <a:gd name="T2" fmla="*/ 1031 w 2658"/>
                  <a:gd name="T3" fmla="*/ 1424 h 2557"/>
                  <a:gd name="T4" fmla="*/ 399 w 2658"/>
                  <a:gd name="T5" fmla="*/ 1301 h 2557"/>
                  <a:gd name="T6" fmla="*/ 283 w 2658"/>
                  <a:gd name="T7" fmla="*/ 1148 h 2557"/>
                  <a:gd name="T8" fmla="*/ 399 w 2658"/>
                  <a:gd name="T9" fmla="*/ 1257 h 2557"/>
                  <a:gd name="T10" fmla="*/ 500 w 2658"/>
                  <a:gd name="T11" fmla="*/ 1076 h 2557"/>
                  <a:gd name="T12" fmla="*/ 1046 w 2658"/>
                  <a:gd name="T13" fmla="*/ 1293 h 2557"/>
                  <a:gd name="T14" fmla="*/ 615 w 2658"/>
                  <a:gd name="T15" fmla="*/ 1105 h 2557"/>
                  <a:gd name="T16" fmla="*/ 597 w 2658"/>
                  <a:gd name="T17" fmla="*/ 1085 h 2557"/>
                  <a:gd name="T18" fmla="*/ 770 w 2658"/>
                  <a:gd name="T19" fmla="*/ 1090 h 2557"/>
                  <a:gd name="T20" fmla="*/ 471 w 2658"/>
                  <a:gd name="T21" fmla="*/ 756 h 2557"/>
                  <a:gd name="T22" fmla="*/ 661 w 2658"/>
                  <a:gd name="T23" fmla="*/ 811 h 2557"/>
                  <a:gd name="T24" fmla="*/ 748 w 2658"/>
                  <a:gd name="T25" fmla="*/ 676 h 2557"/>
                  <a:gd name="T26" fmla="*/ 915 w 2658"/>
                  <a:gd name="T27" fmla="*/ 196 h 2557"/>
                  <a:gd name="T28" fmla="*/ 886 w 2658"/>
                  <a:gd name="T29" fmla="*/ 1090 h 2557"/>
                  <a:gd name="T30" fmla="*/ 955 w 2658"/>
                  <a:gd name="T31" fmla="*/ 963 h 2557"/>
                  <a:gd name="T32" fmla="*/ 923 w 2658"/>
                  <a:gd name="T33" fmla="*/ 581 h 2557"/>
                  <a:gd name="T34" fmla="*/ 1111 w 2658"/>
                  <a:gd name="T35" fmla="*/ 160 h 2557"/>
                  <a:gd name="T36" fmla="*/ 1017 w 2658"/>
                  <a:gd name="T37" fmla="*/ 956 h 2557"/>
                  <a:gd name="T38" fmla="*/ 1126 w 2658"/>
                  <a:gd name="T39" fmla="*/ 872 h 2557"/>
                  <a:gd name="T40" fmla="*/ 1104 w 2658"/>
                  <a:gd name="T41" fmla="*/ 763 h 2557"/>
                  <a:gd name="T42" fmla="*/ 1191 w 2658"/>
                  <a:gd name="T43" fmla="*/ 192 h 2557"/>
                  <a:gd name="T44" fmla="*/ 1217 w 2658"/>
                  <a:gd name="T45" fmla="*/ 399 h 2557"/>
                  <a:gd name="T46" fmla="*/ 1296 w 2658"/>
                  <a:gd name="T47" fmla="*/ 200 h 2557"/>
                  <a:gd name="T48" fmla="*/ 1198 w 2658"/>
                  <a:gd name="T49" fmla="*/ 1126 h 2557"/>
                  <a:gd name="T50" fmla="*/ 1336 w 2658"/>
                  <a:gd name="T51" fmla="*/ 697 h 2557"/>
                  <a:gd name="T52" fmla="*/ 1438 w 2658"/>
                  <a:gd name="T53" fmla="*/ 334 h 2557"/>
                  <a:gd name="T54" fmla="*/ 1503 w 2658"/>
                  <a:gd name="T55" fmla="*/ 552 h 2557"/>
                  <a:gd name="T56" fmla="*/ 1376 w 2658"/>
                  <a:gd name="T57" fmla="*/ 1053 h 2557"/>
                  <a:gd name="T58" fmla="*/ 1550 w 2658"/>
                  <a:gd name="T59" fmla="*/ 748 h 2557"/>
                  <a:gd name="T60" fmla="*/ 1823 w 2658"/>
                  <a:gd name="T61" fmla="*/ 465 h 2557"/>
                  <a:gd name="T62" fmla="*/ 2125 w 2658"/>
                  <a:gd name="T63" fmla="*/ 445 h 2557"/>
                  <a:gd name="T64" fmla="*/ 1717 w 2658"/>
                  <a:gd name="T65" fmla="*/ 704 h 2557"/>
                  <a:gd name="T66" fmla="*/ 2067 w 2658"/>
                  <a:gd name="T67" fmla="*/ 627 h 2557"/>
                  <a:gd name="T68" fmla="*/ 2031 w 2658"/>
                  <a:gd name="T69" fmla="*/ 672 h 2557"/>
                  <a:gd name="T70" fmla="*/ 1605 w 2658"/>
                  <a:gd name="T71" fmla="*/ 887 h 2557"/>
                  <a:gd name="T72" fmla="*/ 1478 w 2658"/>
                  <a:gd name="T73" fmla="*/ 1203 h 2557"/>
                  <a:gd name="T74" fmla="*/ 1612 w 2658"/>
                  <a:gd name="T75" fmla="*/ 955 h 2557"/>
                  <a:gd name="T76" fmla="*/ 1728 w 2658"/>
                  <a:gd name="T77" fmla="*/ 1123 h 2557"/>
                  <a:gd name="T78" fmla="*/ 2114 w 2658"/>
                  <a:gd name="T79" fmla="*/ 981 h 2557"/>
                  <a:gd name="T80" fmla="*/ 2241 w 2658"/>
                  <a:gd name="T81" fmla="*/ 944 h 2557"/>
                  <a:gd name="T82" fmla="*/ 2248 w 2658"/>
                  <a:gd name="T83" fmla="*/ 984 h 2557"/>
                  <a:gd name="T84" fmla="*/ 2158 w 2658"/>
                  <a:gd name="T85" fmla="*/ 1045 h 2557"/>
                  <a:gd name="T86" fmla="*/ 1667 w 2658"/>
                  <a:gd name="T87" fmla="*/ 1194 h 2557"/>
                  <a:gd name="T88" fmla="*/ 1942 w 2658"/>
                  <a:gd name="T89" fmla="*/ 1315 h 2557"/>
                  <a:gd name="T90" fmla="*/ 2452 w 2658"/>
                  <a:gd name="T91" fmla="*/ 1076 h 2557"/>
                  <a:gd name="T92" fmla="*/ 2531 w 2658"/>
                  <a:gd name="T93" fmla="*/ 1194 h 2557"/>
                  <a:gd name="T94" fmla="*/ 2408 w 2658"/>
                  <a:gd name="T95" fmla="*/ 1274 h 2557"/>
                  <a:gd name="T96" fmla="*/ 2433 w 2658"/>
                  <a:gd name="T97" fmla="*/ 1296 h 2557"/>
                  <a:gd name="T98" fmla="*/ 2437 w 2658"/>
                  <a:gd name="T99" fmla="*/ 1357 h 2557"/>
                  <a:gd name="T100" fmla="*/ 1899 w 2658"/>
                  <a:gd name="T101" fmla="*/ 1434 h 2557"/>
                  <a:gd name="T102" fmla="*/ 1783 w 2658"/>
                  <a:gd name="T103" fmla="*/ 1670 h 2557"/>
                  <a:gd name="T104" fmla="*/ 1786 w 2658"/>
                  <a:gd name="T105" fmla="*/ 1426 h 2557"/>
                  <a:gd name="T106" fmla="*/ 1445 w 2658"/>
                  <a:gd name="T107" fmla="*/ 1569 h 2557"/>
                  <a:gd name="T108" fmla="*/ 1460 w 2658"/>
                  <a:gd name="T109" fmla="*/ 2245 h 2557"/>
                  <a:gd name="T110" fmla="*/ 1503 w 2658"/>
                  <a:gd name="T111" fmla="*/ 2499 h 2557"/>
                  <a:gd name="T112" fmla="*/ 1162 w 2658"/>
                  <a:gd name="T113" fmla="*/ 2543 h 2557"/>
                  <a:gd name="T114" fmla="*/ 865 w 2658"/>
                  <a:gd name="T115" fmla="*/ 2536 h 255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58"/>
                  <a:gd name="T175" fmla="*/ 0 h 2557"/>
                  <a:gd name="T176" fmla="*/ 2658 w 2658"/>
                  <a:gd name="T177" fmla="*/ 2557 h 255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58" h="2557">
                    <a:moveTo>
                      <a:pt x="865" y="2536"/>
                    </a:moveTo>
                    <a:lnTo>
                      <a:pt x="981" y="2463"/>
                    </a:lnTo>
                    <a:lnTo>
                      <a:pt x="1031" y="2398"/>
                    </a:lnTo>
                    <a:lnTo>
                      <a:pt x="1061" y="2332"/>
                    </a:lnTo>
                    <a:lnTo>
                      <a:pt x="1075" y="2253"/>
                    </a:lnTo>
                    <a:lnTo>
                      <a:pt x="1090" y="2173"/>
                    </a:lnTo>
                    <a:lnTo>
                      <a:pt x="1097" y="2086"/>
                    </a:lnTo>
                    <a:lnTo>
                      <a:pt x="1104" y="1991"/>
                    </a:lnTo>
                    <a:lnTo>
                      <a:pt x="1119" y="1816"/>
                    </a:lnTo>
                    <a:lnTo>
                      <a:pt x="1126" y="1671"/>
                    </a:lnTo>
                    <a:lnTo>
                      <a:pt x="1126" y="1569"/>
                    </a:lnTo>
                    <a:lnTo>
                      <a:pt x="1119" y="1504"/>
                    </a:lnTo>
                    <a:lnTo>
                      <a:pt x="1075" y="1438"/>
                    </a:lnTo>
                    <a:lnTo>
                      <a:pt x="1031" y="1424"/>
                    </a:lnTo>
                    <a:lnTo>
                      <a:pt x="966" y="1395"/>
                    </a:lnTo>
                    <a:lnTo>
                      <a:pt x="879" y="1395"/>
                    </a:lnTo>
                    <a:lnTo>
                      <a:pt x="748" y="1366"/>
                    </a:lnTo>
                    <a:lnTo>
                      <a:pt x="734" y="1366"/>
                    </a:lnTo>
                    <a:lnTo>
                      <a:pt x="654" y="1337"/>
                    </a:lnTo>
                    <a:lnTo>
                      <a:pt x="508" y="1315"/>
                    </a:lnTo>
                    <a:lnTo>
                      <a:pt x="399" y="1301"/>
                    </a:lnTo>
                    <a:lnTo>
                      <a:pt x="283" y="1264"/>
                    </a:lnTo>
                    <a:lnTo>
                      <a:pt x="152" y="1264"/>
                    </a:lnTo>
                    <a:lnTo>
                      <a:pt x="0" y="1279"/>
                    </a:lnTo>
                    <a:lnTo>
                      <a:pt x="217" y="1253"/>
                    </a:lnTo>
                    <a:lnTo>
                      <a:pt x="254" y="1235"/>
                    </a:lnTo>
                    <a:lnTo>
                      <a:pt x="272" y="1210"/>
                    </a:lnTo>
                    <a:lnTo>
                      <a:pt x="283" y="1148"/>
                    </a:lnTo>
                    <a:lnTo>
                      <a:pt x="254" y="1017"/>
                    </a:lnTo>
                    <a:lnTo>
                      <a:pt x="246" y="923"/>
                    </a:lnTo>
                    <a:lnTo>
                      <a:pt x="297" y="1141"/>
                    </a:lnTo>
                    <a:lnTo>
                      <a:pt x="304" y="1199"/>
                    </a:lnTo>
                    <a:lnTo>
                      <a:pt x="330" y="1224"/>
                    </a:lnTo>
                    <a:lnTo>
                      <a:pt x="363" y="1242"/>
                    </a:lnTo>
                    <a:lnTo>
                      <a:pt x="399" y="1257"/>
                    </a:lnTo>
                    <a:lnTo>
                      <a:pt x="515" y="1272"/>
                    </a:lnTo>
                    <a:lnTo>
                      <a:pt x="617" y="1272"/>
                    </a:lnTo>
                    <a:lnTo>
                      <a:pt x="566" y="1224"/>
                    </a:lnTo>
                    <a:lnTo>
                      <a:pt x="508" y="1141"/>
                    </a:lnTo>
                    <a:lnTo>
                      <a:pt x="464" y="1054"/>
                    </a:lnTo>
                    <a:lnTo>
                      <a:pt x="399" y="901"/>
                    </a:lnTo>
                    <a:lnTo>
                      <a:pt x="500" y="1076"/>
                    </a:lnTo>
                    <a:lnTo>
                      <a:pt x="555" y="1148"/>
                    </a:lnTo>
                    <a:lnTo>
                      <a:pt x="609" y="1203"/>
                    </a:lnTo>
                    <a:lnTo>
                      <a:pt x="669" y="1250"/>
                    </a:lnTo>
                    <a:lnTo>
                      <a:pt x="763" y="1293"/>
                    </a:lnTo>
                    <a:lnTo>
                      <a:pt x="850" y="1301"/>
                    </a:lnTo>
                    <a:lnTo>
                      <a:pt x="944" y="1308"/>
                    </a:lnTo>
                    <a:lnTo>
                      <a:pt x="1046" y="1293"/>
                    </a:lnTo>
                    <a:lnTo>
                      <a:pt x="960" y="1272"/>
                    </a:lnTo>
                    <a:lnTo>
                      <a:pt x="921" y="1253"/>
                    </a:lnTo>
                    <a:lnTo>
                      <a:pt x="879" y="1222"/>
                    </a:lnTo>
                    <a:lnTo>
                      <a:pt x="838" y="1180"/>
                    </a:lnTo>
                    <a:lnTo>
                      <a:pt x="736" y="1152"/>
                    </a:lnTo>
                    <a:lnTo>
                      <a:pt x="666" y="1125"/>
                    </a:lnTo>
                    <a:lnTo>
                      <a:pt x="615" y="1105"/>
                    </a:lnTo>
                    <a:lnTo>
                      <a:pt x="581" y="1089"/>
                    </a:lnTo>
                    <a:lnTo>
                      <a:pt x="557" y="1074"/>
                    </a:lnTo>
                    <a:lnTo>
                      <a:pt x="536" y="1057"/>
                    </a:lnTo>
                    <a:lnTo>
                      <a:pt x="520" y="1042"/>
                    </a:lnTo>
                    <a:lnTo>
                      <a:pt x="546" y="1060"/>
                    </a:lnTo>
                    <a:lnTo>
                      <a:pt x="571" y="1074"/>
                    </a:lnTo>
                    <a:lnTo>
                      <a:pt x="597" y="1085"/>
                    </a:lnTo>
                    <a:lnTo>
                      <a:pt x="640" y="1097"/>
                    </a:lnTo>
                    <a:lnTo>
                      <a:pt x="681" y="1111"/>
                    </a:lnTo>
                    <a:lnTo>
                      <a:pt x="725" y="1122"/>
                    </a:lnTo>
                    <a:lnTo>
                      <a:pt x="761" y="1129"/>
                    </a:lnTo>
                    <a:lnTo>
                      <a:pt x="783" y="1130"/>
                    </a:lnTo>
                    <a:lnTo>
                      <a:pt x="802" y="1132"/>
                    </a:lnTo>
                    <a:lnTo>
                      <a:pt x="770" y="1090"/>
                    </a:lnTo>
                    <a:lnTo>
                      <a:pt x="747" y="1053"/>
                    </a:lnTo>
                    <a:lnTo>
                      <a:pt x="711" y="992"/>
                    </a:lnTo>
                    <a:lnTo>
                      <a:pt x="683" y="941"/>
                    </a:lnTo>
                    <a:lnTo>
                      <a:pt x="661" y="887"/>
                    </a:lnTo>
                    <a:lnTo>
                      <a:pt x="631" y="851"/>
                    </a:lnTo>
                    <a:lnTo>
                      <a:pt x="544" y="792"/>
                    </a:lnTo>
                    <a:lnTo>
                      <a:pt x="471" y="756"/>
                    </a:lnTo>
                    <a:lnTo>
                      <a:pt x="617" y="807"/>
                    </a:lnTo>
                    <a:lnTo>
                      <a:pt x="573" y="680"/>
                    </a:lnTo>
                    <a:lnTo>
                      <a:pt x="515" y="544"/>
                    </a:lnTo>
                    <a:lnTo>
                      <a:pt x="588" y="684"/>
                    </a:lnTo>
                    <a:lnTo>
                      <a:pt x="606" y="727"/>
                    </a:lnTo>
                    <a:lnTo>
                      <a:pt x="624" y="756"/>
                    </a:lnTo>
                    <a:lnTo>
                      <a:pt x="661" y="811"/>
                    </a:lnTo>
                    <a:lnTo>
                      <a:pt x="712" y="887"/>
                    </a:lnTo>
                    <a:lnTo>
                      <a:pt x="751" y="957"/>
                    </a:lnTo>
                    <a:lnTo>
                      <a:pt x="773" y="996"/>
                    </a:lnTo>
                    <a:lnTo>
                      <a:pt x="843" y="1090"/>
                    </a:lnTo>
                    <a:lnTo>
                      <a:pt x="814" y="843"/>
                    </a:lnTo>
                    <a:lnTo>
                      <a:pt x="785" y="749"/>
                    </a:lnTo>
                    <a:lnTo>
                      <a:pt x="748" y="676"/>
                    </a:lnTo>
                    <a:lnTo>
                      <a:pt x="698" y="588"/>
                    </a:lnTo>
                    <a:lnTo>
                      <a:pt x="763" y="662"/>
                    </a:lnTo>
                    <a:lnTo>
                      <a:pt x="734" y="319"/>
                    </a:lnTo>
                    <a:lnTo>
                      <a:pt x="748" y="218"/>
                    </a:lnTo>
                    <a:lnTo>
                      <a:pt x="756" y="363"/>
                    </a:lnTo>
                    <a:lnTo>
                      <a:pt x="799" y="287"/>
                    </a:lnTo>
                    <a:lnTo>
                      <a:pt x="915" y="196"/>
                    </a:lnTo>
                    <a:lnTo>
                      <a:pt x="806" y="301"/>
                    </a:lnTo>
                    <a:lnTo>
                      <a:pt x="763" y="385"/>
                    </a:lnTo>
                    <a:lnTo>
                      <a:pt x="785" y="588"/>
                    </a:lnTo>
                    <a:lnTo>
                      <a:pt x="806" y="698"/>
                    </a:lnTo>
                    <a:lnTo>
                      <a:pt x="843" y="814"/>
                    </a:lnTo>
                    <a:lnTo>
                      <a:pt x="872" y="988"/>
                    </a:lnTo>
                    <a:lnTo>
                      <a:pt x="886" y="1090"/>
                    </a:lnTo>
                    <a:lnTo>
                      <a:pt x="908" y="1134"/>
                    </a:lnTo>
                    <a:lnTo>
                      <a:pt x="942" y="1163"/>
                    </a:lnTo>
                    <a:lnTo>
                      <a:pt x="979" y="1182"/>
                    </a:lnTo>
                    <a:lnTo>
                      <a:pt x="1015" y="1190"/>
                    </a:lnTo>
                    <a:lnTo>
                      <a:pt x="1053" y="1184"/>
                    </a:lnTo>
                    <a:lnTo>
                      <a:pt x="995" y="1039"/>
                    </a:lnTo>
                    <a:lnTo>
                      <a:pt x="955" y="963"/>
                    </a:lnTo>
                    <a:lnTo>
                      <a:pt x="941" y="909"/>
                    </a:lnTo>
                    <a:lnTo>
                      <a:pt x="933" y="861"/>
                    </a:lnTo>
                    <a:lnTo>
                      <a:pt x="930" y="807"/>
                    </a:lnTo>
                    <a:lnTo>
                      <a:pt x="894" y="720"/>
                    </a:lnTo>
                    <a:lnTo>
                      <a:pt x="955" y="807"/>
                    </a:lnTo>
                    <a:lnTo>
                      <a:pt x="959" y="771"/>
                    </a:lnTo>
                    <a:lnTo>
                      <a:pt x="923" y="581"/>
                    </a:lnTo>
                    <a:lnTo>
                      <a:pt x="919" y="519"/>
                    </a:lnTo>
                    <a:lnTo>
                      <a:pt x="923" y="468"/>
                    </a:lnTo>
                    <a:lnTo>
                      <a:pt x="941" y="392"/>
                    </a:lnTo>
                    <a:lnTo>
                      <a:pt x="984" y="272"/>
                    </a:lnTo>
                    <a:lnTo>
                      <a:pt x="1031" y="153"/>
                    </a:lnTo>
                    <a:lnTo>
                      <a:pt x="952" y="414"/>
                    </a:lnTo>
                    <a:lnTo>
                      <a:pt x="1111" y="160"/>
                    </a:lnTo>
                    <a:lnTo>
                      <a:pt x="992" y="381"/>
                    </a:lnTo>
                    <a:lnTo>
                      <a:pt x="963" y="468"/>
                    </a:lnTo>
                    <a:lnTo>
                      <a:pt x="955" y="526"/>
                    </a:lnTo>
                    <a:lnTo>
                      <a:pt x="988" y="713"/>
                    </a:lnTo>
                    <a:lnTo>
                      <a:pt x="992" y="822"/>
                    </a:lnTo>
                    <a:lnTo>
                      <a:pt x="995" y="887"/>
                    </a:lnTo>
                    <a:lnTo>
                      <a:pt x="1017" y="956"/>
                    </a:lnTo>
                    <a:lnTo>
                      <a:pt x="1046" y="1010"/>
                    </a:lnTo>
                    <a:lnTo>
                      <a:pt x="1079" y="1076"/>
                    </a:lnTo>
                    <a:lnTo>
                      <a:pt x="1100" y="1130"/>
                    </a:lnTo>
                    <a:lnTo>
                      <a:pt x="1136" y="1203"/>
                    </a:lnTo>
                    <a:lnTo>
                      <a:pt x="1127" y="1159"/>
                    </a:lnTo>
                    <a:lnTo>
                      <a:pt x="1120" y="1111"/>
                    </a:lnTo>
                    <a:lnTo>
                      <a:pt x="1126" y="872"/>
                    </a:lnTo>
                    <a:lnTo>
                      <a:pt x="1104" y="840"/>
                    </a:lnTo>
                    <a:lnTo>
                      <a:pt x="1093" y="807"/>
                    </a:lnTo>
                    <a:lnTo>
                      <a:pt x="1079" y="756"/>
                    </a:lnTo>
                    <a:lnTo>
                      <a:pt x="1057" y="673"/>
                    </a:lnTo>
                    <a:lnTo>
                      <a:pt x="1024" y="584"/>
                    </a:lnTo>
                    <a:lnTo>
                      <a:pt x="1086" y="709"/>
                    </a:lnTo>
                    <a:lnTo>
                      <a:pt x="1104" y="763"/>
                    </a:lnTo>
                    <a:lnTo>
                      <a:pt x="1129" y="800"/>
                    </a:lnTo>
                    <a:lnTo>
                      <a:pt x="1129" y="555"/>
                    </a:lnTo>
                    <a:lnTo>
                      <a:pt x="1126" y="399"/>
                    </a:lnTo>
                    <a:lnTo>
                      <a:pt x="1108" y="261"/>
                    </a:lnTo>
                    <a:lnTo>
                      <a:pt x="1137" y="356"/>
                    </a:lnTo>
                    <a:lnTo>
                      <a:pt x="1169" y="254"/>
                    </a:lnTo>
                    <a:lnTo>
                      <a:pt x="1191" y="192"/>
                    </a:lnTo>
                    <a:lnTo>
                      <a:pt x="1267" y="26"/>
                    </a:lnTo>
                    <a:lnTo>
                      <a:pt x="1220" y="156"/>
                    </a:lnTo>
                    <a:lnTo>
                      <a:pt x="1191" y="240"/>
                    </a:lnTo>
                    <a:lnTo>
                      <a:pt x="1173" y="309"/>
                    </a:lnTo>
                    <a:lnTo>
                      <a:pt x="1158" y="367"/>
                    </a:lnTo>
                    <a:lnTo>
                      <a:pt x="1162" y="501"/>
                    </a:lnTo>
                    <a:lnTo>
                      <a:pt x="1217" y="399"/>
                    </a:lnTo>
                    <a:lnTo>
                      <a:pt x="1238" y="338"/>
                    </a:lnTo>
                    <a:lnTo>
                      <a:pt x="1260" y="265"/>
                    </a:lnTo>
                    <a:lnTo>
                      <a:pt x="1282" y="192"/>
                    </a:lnTo>
                    <a:lnTo>
                      <a:pt x="1296" y="120"/>
                    </a:lnTo>
                    <a:lnTo>
                      <a:pt x="1322" y="0"/>
                    </a:lnTo>
                    <a:lnTo>
                      <a:pt x="1304" y="145"/>
                    </a:lnTo>
                    <a:lnTo>
                      <a:pt x="1296" y="200"/>
                    </a:lnTo>
                    <a:lnTo>
                      <a:pt x="1275" y="280"/>
                    </a:lnTo>
                    <a:lnTo>
                      <a:pt x="1249" y="367"/>
                    </a:lnTo>
                    <a:lnTo>
                      <a:pt x="1224" y="439"/>
                    </a:lnTo>
                    <a:lnTo>
                      <a:pt x="1191" y="515"/>
                    </a:lnTo>
                    <a:lnTo>
                      <a:pt x="1184" y="676"/>
                    </a:lnTo>
                    <a:lnTo>
                      <a:pt x="1198" y="865"/>
                    </a:lnTo>
                    <a:lnTo>
                      <a:pt x="1198" y="1126"/>
                    </a:lnTo>
                    <a:lnTo>
                      <a:pt x="1227" y="1250"/>
                    </a:lnTo>
                    <a:lnTo>
                      <a:pt x="1242" y="1122"/>
                    </a:lnTo>
                    <a:lnTo>
                      <a:pt x="1253" y="1034"/>
                    </a:lnTo>
                    <a:lnTo>
                      <a:pt x="1264" y="963"/>
                    </a:lnTo>
                    <a:lnTo>
                      <a:pt x="1282" y="860"/>
                    </a:lnTo>
                    <a:lnTo>
                      <a:pt x="1304" y="785"/>
                    </a:lnTo>
                    <a:lnTo>
                      <a:pt x="1336" y="697"/>
                    </a:lnTo>
                    <a:lnTo>
                      <a:pt x="1278" y="518"/>
                    </a:lnTo>
                    <a:lnTo>
                      <a:pt x="1307" y="572"/>
                    </a:lnTo>
                    <a:lnTo>
                      <a:pt x="1329" y="623"/>
                    </a:lnTo>
                    <a:lnTo>
                      <a:pt x="1351" y="664"/>
                    </a:lnTo>
                    <a:lnTo>
                      <a:pt x="1423" y="548"/>
                    </a:lnTo>
                    <a:lnTo>
                      <a:pt x="1449" y="489"/>
                    </a:lnTo>
                    <a:lnTo>
                      <a:pt x="1438" y="334"/>
                    </a:lnTo>
                    <a:lnTo>
                      <a:pt x="1474" y="479"/>
                    </a:lnTo>
                    <a:lnTo>
                      <a:pt x="1663" y="182"/>
                    </a:lnTo>
                    <a:lnTo>
                      <a:pt x="1721" y="73"/>
                    </a:lnTo>
                    <a:lnTo>
                      <a:pt x="1656" y="247"/>
                    </a:lnTo>
                    <a:lnTo>
                      <a:pt x="1503" y="523"/>
                    </a:lnTo>
                    <a:lnTo>
                      <a:pt x="1863" y="287"/>
                    </a:lnTo>
                    <a:lnTo>
                      <a:pt x="1503" y="552"/>
                    </a:lnTo>
                    <a:lnTo>
                      <a:pt x="1438" y="669"/>
                    </a:lnTo>
                    <a:lnTo>
                      <a:pt x="1387" y="763"/>
                    </a:lnTo>
                    <a:lnTo>
                      <a:pt x="1358" y="887"/>
                    </a:lnTo>
                    <a:lnTo>
                      <a:pt x="1329" y="1068"/>
                    </a:lnTo>
                    <a:lnTo>
                      <a:pt x="1311" y="1235"/>
                    </a:lnTo>
                    <a:lnTo>
                      <a:pt x="1347" y="1107"/>
                    </a:lnTo>
                    <a:lnTo>
                      <a:pt x="1376" y="1053"/>
                    </a:lnTo>
                    <a:lnTo>
                      <a:pt x="1416" y="996"/>
                    </a:lnTo>
                    <a:lnTo>
                      <a:pt x="1471" y="929"/>
                    </a:lnTo>
                    <a:lnTo>
                      <a:pt x="1503" y="889"/>
                    </a:lnTo>
                    <a:lnTo>
                      <a:pt x="1532" y="847"/>
                    </a:lnTo>
                    <a:lnTo>
                      <a:pt x="1536" y="795"/>
                    </a:lnTo>
                    <a:lnTo>
                      <a:pt x="1540" y="632"/>
                    </a:lnTo>
                    <a:lnTo>
                      <a:pt x="1550" y="748"/>
                    </a:lnTo>
                    <a:lnTo>
                      <a:pt x="1561" y="791"/>
                    </a:lnTo>
                    <a:lnTo>
                      <a:pt x="1583" y="807"/>
                    </a:lnTo>
                    <a:lnTo>
                      <a:pt x="1630" y="726"/>
                    </a:lnTo>
                    <a:lnTo>
                      <a:pt x="1674" y="657"/>
                    </a:lnTo>
                    <a:lnTo>
                      <a:pt x="1706" y="603"/>
                    </a:lnTo>
                    <a:lnTo>
                      <a:pt x="1750" y="540"/>
                    </a:lnTo>
                    <a:lnTo>
                      <a:pt x="1823" y="465"/>
                    </a:lnTo>
                    <a:lnTo>
                      <a:pt x="1899" y="399"/>
                    </a:lnTo>
                    <a:lnTo>
                      <a:pt x="1895" y="184"/>
                    </a:lnTo>
                    <a:lnTo>
                      <a:pt x="1917" y="384"/>
                    </a:lnTo>
                    <a:lnTo>
                      <a:pt x="2052" y="319"/>
                    </a:lnTo>
                    <a:lnTo>
                      <a:pt x="2190" y="258"/>
                    </a:lnTo>
                    <a:lnTo>
                      <a:pt x="2005" y="369"/>
                    </a:lnTo>
                    <a:lnTo>
                      <a:pt x="2125" y="445"/>
                    </a:lnTo>
                    <a:lnTo>
                      <a:pt x="1982" y="380"/>
                    </a:lnTo>
                    <a:lnTo>
                      <a:pt x="1931" y="416"/>
                    </a:lnTo>
                    <a:lnTo>
                      <a:pt x="1873" y="476"/>
                    </a:lnTo>
                    <a:lnTo>
                      <a:pt x="1819" y="534"/>
                    </a:lnTo>
                    <a:lnTo>
                      <a:pt x="1779" y="587"/>
                    </a:lnTo>
                    <a:lnTo>
                      <a:pt x="1746" y="639"/>
                    </a:lnTo>
                    <a:lnTo>
                      <a:pt x="1717" y="704"/>
                    </a:lnTo>
                    <a:lnTo>
                      <a:pt x="1703" y="753"/>
                    </a:lnTo>
                    <a:lnTo>
                      <a:pt x="1754" y="744"/>
                    </a:lnTo>
                    <a:lnTo>
                      <a:pt x="1812" y="726"/>
                    </a:lnTo>
                    <a:lnTo>
                      <a:pt x="1877" y="705"/>
                    </a:lnTo>
                    <a:lnTo>
                      <a:pt x="1953" y="672"/>
                    </a:lnTo>
                    <a:lnTo>
                      <a:pt x="2020" y="647"/>
                    </a:lnTo>
                    <a:lnTo>
                      <a:pt x="2067" y="627"/>
                    </a:lnTo>
                    <a:lnTo>
                      <a:pt x="2118" y="598"/>
                    </a:lnTo>
                    <a:lnTo>
                      <a:pt x="2147" y="561"/>
                    </a:lnTo>
                    <a:lnTo>
                      <a:pt x="2169" y="521"/>
                    </a:lnTo>
                    <a:lnTo>
                      <a:pt x="2161" y="561"/>
                    </a:lnTo>
                    <a:lnTo>
                      <a:pt x="2143" y="595"/>
                    </a:lnTo>
                    <a:lnTo>
                      <a:pt x="2111" y="623"/>
                    </a:lnTo>
                    <a:lnTo>
                      <a:pt x="2031" y="672"/>
                    </a:lnTo>
                    <a:lnTo>
                      <a:pt x="1957" y="711"/>
                    </a:lnTo>
                    <a:lnTo>
                      <a:pt x="1888" y="742"/>
                    </a:lnTo>
                    <a:lnTo>
                      <a:pt x="1837" y="762"/>
                    </a:lnTo>
                    <a:lnTo>
                      <a:pt x="1783" y="785"/>
                    </a:lnTo>
                    <a:lnTo>
                      <a:pt x="1714" y="807"/>
                    </a:lnTo>
                    <a:lnTo>
                      <a:pt x="1656" y="843"/>
                    </a:lnTo>
                    <a:lnTo>
                      <a:pt x="1605" y="887"/>
                    </a:lnTo>
                    <a:lnTo>
                      <a:pt x="1547" y="959"/>
                    </a:lnTo>
                    <a:lnTo>
                      <a:pt x="1478" y="1049"/>
                    </a:lnTo>
                    <a:lnTo>
                      <a:pt x="1445" y="1108"/>
                    </a:lnTo>
                    <a:lnTo>
                      <a:pt x="1423" y="1147"/>
                    </a:lnTo>
                    <a:lnTo>
                      <a:pt x="1409" y="1194"/>
                    </a:lnTo>
                    <a:lnTo>
                      <a:pt x="1398" y="1261"/>
                    </a:lnTo>
                    <a:lnTo>
                      <a:pt x="1478" y="1203"/>
                    </a:lnTo>
                    <a:lnTo>
                      <a:pt x="1518" y="1172"/>
                    </a:lnTo>
                    <a:lnTo>
                      <a:pt x="1540" y="1147"/>
                    </a:lnTo>
                    <a:lnTo>
                      <a:pt x="1558" y="1107"/>
                    </a:lnTo>
                    <a:lnTo>
                      <a:pt x="1579" y="1034"/>
                    </a:lnTo>
                    <a:lnTo>
                      <a:pt x="1598" y="958"/>
                    </a:lnTo>
                    <a:lnTo>
                      <a:pt x="1630" y="907"/>
                    </a:lnTo>
                    <a:lnTo>
                      <a:pt x="1612" y="955"/>
                    </a:lnTo>
                    <a:lnTo>
                      <a:pt x="1598" y="1009"/>
                    </a:lnTo>
                    <a:lnTo>
                      <a:pt x="1590" y="1060"/>
                    </a:lnTo>
                    <a:lnTo>
                      <a:pt x="1583" y="1111"/>
                    </a:lnTo>
                    <a:lnTo>
                      <a:pt x="1583" y="1132"/>
                    </a:lnTo>
                    <a:lnTo>
                      <a:pt x="1590" y="1154"/>
                    </a:lnTo>
                    <a:lnTo>
                      <a:pt x="1634" y="1159"/>
                    </a:lnTo>
                    <a:lnTo>
                      <a:pt x="1728" y="1123"/>
                    </a:lnTo>
                    <a:lnTo>
                      <a:pt x="1830" y="1086"/>
                    </a:lnTo>
                    <a:lnTo>
                      <a:pt x="1990" y="1032"/>
                    </a:lnTo>
                    <a:lnTo>
                      <a:pt x="2031" y="1013"/>
                    </a:lnTo>
                    <a:lnTo>
                      <a:pt x="2074" y="987"/>
                    </a:lnTo>
                    <a:lnTo>
                      <a:pt x="2100" y="930"/>
                    </a:lnTo>
                    <a:lnTo>
                      <a:pt x="2140" y="745"/>
                    </a:lnTo>
                    <a:lnTo>
                      <a:pt x="2114" y="981"/>
                    </a:lnTo>
                    <a:lnTo>
                      <a:pt x="2132" y="987"/>
                    </a:lnTo>
                    <a:lnTo>
                      <a:pt x="2158" y="973"/>
                    </a:lnTo>
                    <a:lnTo>
                      <a:pt x="2212" y="849"/>
                    </a:lnTo>
                    <a:lnTo>
                      <a:pt x="2198" y="915"/>
                    </a:lnTo>
                    <a:lnTo>
                      <a:pt x="2187" y="951"/>
                    </a:lnTo>
                    <a:lnTo>
                      <a:pt x="2208" y="958"/>
                    </a:lnTo>
                    <a:lnTo>
                      <a:pt x="2241" y="944"/>
                    </a:lnTo>
                    <a:lnTo>
                      <a:pt x="2267" y="907"/>
                    </a:lnTo>
                    <a:lnTo>
                      <a:pt x="2346" y="832"/>
                    </a:lnTo>
                    <a:lnTo>
                      <a:pt x="2288" y="897"/>
                    </a:lnTo>
                    <a:lnTo>
                      <a:pt x="2270" y="933"/>
                    </a:lnTo>
                    <a:lnTo>
                      <a:pt x="2263" y="965"/>
                    </a:lnTo>
                    <a:lnTo>
                      <a:pt x="2303" y="998"/>
                    </a:lnTo>
                    <a:lnTo>
                      <a:pt x="2248" y="984"/>
                    </a:lnTo>
                    <a:lnTo>
                      <a:pt x="2216" y="992"/>
                    </a:lnTo>
                    <a:lnTo>
                      <a:pt x="2158" y="1009"/>
                    </a:lnTo>
                    <a:lnTo>
                      <a:pt x="2176" y="1027"/>
                    </a:lnTo>
                    <a:lnTo>
                      <a:pt x="2201" y="1067"/>
                    </a:lnTo>
                    <a:lnTo>
                      <a:pt x="2234" y="1161"/>
                    </a:lnTo>
                    <a:lnTo>
                      <a:pt x="2183" y="1074"/>
                    </a:lnTo>
                    <a:lnTo>
                      <a:pt x="2158" y="1045"/>
                    </a:lnTo>
                    <a:lnTo>
                      <a:pt x="2132" y="1031"/>
                    </a:lnTo>
                    <a:lnTo>
                      <a:pt x="2100" y="1032"/>
                    </a:lnTo>
                    <a:lnTo>
                      <a:pt x="1993" y="1068"/>
                    </a:lnTo>
                    <a:lnTo>
                      <a:pt x="1895" y="1105"/>
                    </a:lnTo>
                    <a:lnTo>
                      <a:pt x="1804" y="1132"/>
                    </a:lnTo>
                    <a:lnTo>
                      <a:pt x="1728" y="1163"/>
                    </a:lnTo>
                    <a:lnTo>
                      <a:pt x="1667" y="1194"/>
                    </a:lnTo>
                    <a:lnTo>
                      <a:pt x="1598" y="1232"/>
                    </a:lnTo>
                    <a:lnTo>
                      <a:pt x="1532" y="1274"/>
                    </a:lnTo>
                    <a:lnTo>
                      <a:pt x="1492" y="1308"/>
                    </a:lnTo>
                    <a:lnTo>
                      <a:pt x="1456" y="1344"/>
                    </a:lnTo>
                    <a:lnTo>
                      <a:pt x="1612" y="1351"/>
                    </a:lnTo>
                    <a:lnTo>
                      <a:pt x="1746" y="1340"/>
                    </a:lnTo>
                    <a:lnTo>
                      <a:pt x="1942" y="1315"/>
                    </a:lnTo>
                    <a:lnTo>
                      <a:pt x="2089" y="1293"/>
                    </a:lnTo>
                    <a:lnTo>
                      <a:pt x="2161" y="1281"/>
                    </a:lnTo>
                    <a:lnTo>
                      <a:pt x="2201" y="1267"/>
                    </a:lnTo>
                    <a:lnTo>
                      <a:pt x="2245" y="1250"/>
                    </a:lnTo>
                    <a:lnTo>
                      <a:pt x="2288" y="1227"/>
                    </a:lnTo>
                    <a:lnTo>
                      <a:pt x="2361" y="1169"/>
                    </a:lnTo>
                    <a:lnTo>
                      <a:pt x="2452" y="1076"/>
                    </a:lnTo>
                    <a:lnTo>
                      <a:pt x="2368" y="1180"/>
                    </a:lnTo>
                    <a:lnTo>
                      <a:pt x="2317" y="1227"/>
                    </a:lnTo>
                    <a:lnTo>
                      <a:pt x="2270" y="1264"/>
                    </a:lnTo>
                    <a:lnTo>
                      <a:pt x="2365" y="1259"/>
                    </a:lnTo>
                    <a:lnTo>
                      <a:pt x="2430" y="1241"/>
                    </a:lnTo>
                    <a:lnTo>
                      <a:pt x="2481" y="1216"/>
                    </a:lnTo>
                    <a:lnTo>
                      <a:pt x="2531" y="1194"/>
                    </a:lnTo>
                    <a:lnTo>
                      <a:pt x="2597" y="1165"/>
                    </a:lnTo>
                    <a:lnTo>
                      <a:pt x="2658" y="1151"/>
                    </a:lnTo>
                    <a:lnTo>
                      <a:pt x="2597" y="1180"/>
                    </a:lnTo>
                    <a:lnTo>
                      <a:pt x="2546" y="1209"/>
                    </a:lnTo>
                    <a:lnTo>
                      <a:pt x="2495" y="1234"/>
                    </a:lnTo>
                    <a:lnTo>
                      <a:pt x="2455" y="1256"/>
                    </a:lnTo>
                    <a:lnTo>
                      <a:pt x="2408" y="1274"/>
                    </a:lnTo>
                    <a:lnTo>
                      <a:pt x="2477" y="1281"/>
                    </a:lnTo>
                    <a:lnTo>
                      <a:pt x="2521" y="1274"/>
                    </a:lnTo>
                    <a:lnTo>
                      <a:pt x="2571" y="1263"/>
                    </a:lnTo>
                    <a:lnTo>
                      <a:pt x="2622" y="1249"/>
                    </a:lnTo>
                    <a:lnTo>
                      <a:pt x="2564" y="1286"/>
                    </a:lnTo>
                    <a:lnTo>
                      <a:pt x="2502" y="1296"/>
                    </a:lnTo>
                    <a:lnTo>
                      <a:pt x="2433" y="1296"/>
                    </a:lnTo>
                    <a:lnTo>
                      <a:pt x="2317" y="1304"/>
                    </a:lnTo>
                    <a:lnTo>
                      <a:pt x="2281" y="1310"/>
                    </a:lnTo>
                    <a:lnTo>
                      <a:pt x="2325" y="1328"/>
                    </a:lnTo>
                    <a:lnTo>
                      <a:pt x="2394" y="1339"/>
                    </a:lnTo>
                    <a:lnTo>
                      <a:pt x="2452" y="1343"/>
                    </a:lnTo>
                    <a:lnTo>
                      <a:pt x="2575" y="1348"/>
                    </a:lnTo>
                    <a:lnTo>
                      <a:pt x="2437" y="1357"/>
                    </a:lnTo>
                    <a:lnTo>
                      <a:pt x="2375" y="1357"/>
                    </a:lnTo>
                    <a:lnTo>
                      <a:pt x="2321" y="1350"/>
                    </a:lnTo>
                    <a:lnTo>
                      <a:pt x="2281" y="1339"/>
                    </a:lnTo>
                    <a:lnTo>
                      <a:pt x="2223" y="1322"/>
                    </a:lnTo>
                    <a:lnTo>
                      <a:pt x="2081" y="1351"/>
                    </a:lnTo>
                    <a:lnTo>
                      <a:pt x="1866" y="1395"/>
                    </a:lnTo>
                    <a:lnTo>
                      <a:pt x="1899" y="1434"/>
                    </a:lnTo>
                    <a:lnTo>
                      <a:pt x="1961" y="1518"/>
                    </a:lnTo>
                    <a:lnTo>
                      <a:pt x="1833" y="1406"/>
                    </a:lnTo>
                    <a:lnTo>
                      <a:pt x="1844" y="1459"/>
                    </a:lnTo>
                    <a:lnTo>
                      <a:pt x="1837" y="1510"/>
                    </a:lnTo>
                    <a:lnTo>
                      <a:pt x="1830" y="1546"/>
                    </a:lnTo>
                    <a:lnTo>
                      <a:pt x="1815" y="1597"/>
                    </a:lnTo>
                    <a:lnTo>
                      <a:pt x="1783" y="1670"/>
                    </a:lnTo>
                    <a:lnTo>
                      <a:pt x="1699" y="1801"/>
                    </a:lnTo>
                    <a:lnTo>
                      <a:pt x="1754" y="1688"/>
                    </a:lnTo>
                    <a:lnTo>
                      <a:pt x="1783" y="1615"/>
                    </a:lnTo>
                    <a:lnTo>
                      <a:pt x="1804" y="1546"/>
                    </a:lnTo>
                    <a:lnTo>
                      <a:pt x="1801" y="1510"/>
                    </a:lnTo>
                    <a:lnTo>
                      <a:pt x="1797" y="1452"/>
                    </a:lnTo>
                    <a:lnTo>
                      <a:pt x="1786" y="1426"/>
                    </a:lnTo>
                    <a:lnTo>
                      <a:pt x="1768" y="1409"/>
                    </a:lnTo>
                    <a:lnTo>
                      <a:pt x="1670" y="1417"/>
                    </a:lnTo>
                    <a:lnTo>
                      <a:pt x="1579" y="1441"/>
                    </a:lnTo>
                    <a:lnTo>
                      <a:pt x="1529" y="1468"/>
                    </a:lnTo>
                    <a:lnTo>
                      <a:pt x="1492" y="1492"/>
                    </a:lnTo>
                    <a:lnTo>
                      <a:pt x="1467" y="1522"/>
                    </a:lnTo>
                    <a:lnTo>
                      <a:pt x="1445" y="1569"/>
                    </a:lnTo>
                    <a:lnTo>
                      <a:pt x="1445" y="1649"/>
                    </a:lnTo>
                    <a:lnTo>
                      <a:pt x="1445" y="1765"/>
                    </a:lnTo>
                    <a:lnTo>
                      <a:pt x="1438" y="1867"/>
                    </a:lnTo>
                    <a:lnTo>
                      <a:pt x="1438" y="1962"/>
                    </a:lnTo>
                    <a:lnTo>
                      <a:pt x="1438" y="2071"/>
                    </a:lnTo>
                    <a:lnTo>
                      <a:pt x="1438" y="2158"/>
                    </a:lnTo>
                    <a:lnTo>
                      <a:pt x="1460" y="2245"/>
                    </a:lnTo>
                    <a:lnTo>
                      <a:pt x="1489" y="2325"/>
                    </a:lnTo>
                    <a:lnTo>
                      <a:pt x="1540" y="2427"/>
                    </a:lnTo>
                    <a:lnTo>
                      <a:pt x="1590" y="2485"/>
                    </a:lnTo>
                    <a:lnTo>
                      <a:pt x="1641" y="2514"/>
                    </a:lnTo>
                    <a:lnTo>
                      <a:pt x="1728" y="2550"/>
                    </a:lnTo>
                    <a:lnTo>
                      <a:pt x="1612" y="2536"/>
                    </a:lnTo>
                    <a:lnTo>
                      <a:pt x="1503" y="2499"/>
                    </a:lnTo>
                    <a:lnTo>
                      <a:pt x="1438" y="2485"/>
                    </a:lnTo>
                    <a:lnTo>
                      <a:pt x="1387" y="2485"/>
                    </a:lnTo>
                    <a:lnTo>
                      <a:pt x="1351" y="2521"/>
                    </a:lnTo>
                    <a:lnTo>
                      <a:pt x="1322" y="2507"/>
                    </a:lnTo>
                    <a:lnTo>
                      <a:pt x="1264" y="2499"/>
                    </a:lnTo>
                    <a:lnTo>
                      <a:pt x="1213" y="2514"/>
                    </a:lnTo>
                    <a:lnTo>
                      <a:pt x="1162" y="2543"/>
                    </a:lnTo>
                    <a:lnTo>
                      <a:pt x="1126" y="2557"/>
                    </a:lnTo>
                    <a:lnTo>
                      <a:pt x="1126" y="2521"/>
                    </a:lnTo>
                    <a:lnTo>
                      <a:pt x="1104" y="2507"/>
                    </a:lnTo>
                    <a:lnTo>
                      <a:pt x="1053" y="2507"/>
                    </a:lnTo>
                    <a:lnTo>
                      <a:pt x="1010" y="2521"/>
                    </a:lnTo>
                    <a:lnTo>
                      <a:pt x="995" y="2521"/>
                    </a:lnTo>
                    <a:lnTo>
                      <a:pt x="865" y="2536"/>
                    </a:lnTo>
                    <a:close/>
                  </a:path>
                </a:pathLst>
              </a:custGeom>
              <a:solidFill>
                <a:srgbClr val="7F5F3F"/>
              </a:solidFill>
              <a:ln w="15875">
                <a:solidFill>
                  <a:srgbClr val="000000"/>
                </a:solidFill>
                <a:round/>
                <a:headEnd/>
                <a:tailEnd/>
              </a:ln>
            </p:spPr>
            <p:txBody>
              <a:bodyPr/>
              <a:lstStyle/>
              <a:p>
                <a:endParaRPr lang="es-ES" dirty="0"/>
              </a:p>
            </p:txBody>
          </p:sp>
          <p:sp>
            <p:nvSpPr>
              <p:cNvPr id="1041" name="Freeform 20"/>
              <p:cNvSpPr>
                <a:spLocks/>
              </p:cNvSpPr>
              <p:nvPr/>
            </p:nvSpPr>
            <p:spPr bwMode="auto">
              <a:xfrm>
                <a:off x="2794" y="2317"/>
                <a:ext cx="508" cy="1322"/>
              </a:xfrm>
              <a:custGeom>
                <a:avLst/>
                <a:gdLst>
                  <a:gd name="T0" fmla="*/ 51 w 508"/>
                  <a:gd name="T1" fmla="*/ 203 h 1322"/>
                  <a:gd name="T2" fmla="*/ 109 w 508"/>
                  <a:gd name="T3" fmla="*/ 319 h 1322"/>
                  <a:gd name="T4" fmla="*/ 123 w 508"/>
                  <a:gd name="T5" fmla="*/ 689 h 1322"/>
                  <a:gd name="T6" fmla="*/ 123 w 508"/>
                  <a:gd name="T7" fmla="*/ 1003 h 1322"/>
                  <a:gd name="T8" fmla="*/ 72 w 508"/>
                  <a:gd name="T9" fmla="*/ 1213 h 1322"/>
                  <a:gd name="T10" fmla="*/ 87 w 508"/>
                  <a:gd name="T11" fmla="*/ 1206 h 1322"/>
                  <a:gd name="T12" fmla="*/ 145 w 508"/>
                  <a:gd name="T13" fmla="*/ 1090 h 1322"/>
                  <a:gd name="T14" fmla="*/ 123 w 508"/>
                  <a:gd name="T15" fmla="*/ 1300 h 1322"/>
                  <a:gd name="T16" fmla="*/ 159 w 508"/>
                  <a:gd name="T17" fmla="*/ 1119 h 1322"/>
                  <a:gd name="T18" fmla="*/ 159 w 508"/>
                  <a:gd name="T19" fmla="*/ 974 h 1322"/>
                  <a:gd name="T20" fmla="*/ 181 w 508"/>
                  <a:gd name="T21" fmla="*/ 756 h 1322"/>
                  <a:gd name="T22" fmla="*/ 167 w 508"/>
                  <a:gd name="T23" fmla="*/ 566 h 1322"/>
                  <a:gd name="T24" fmla="*/ 152 w 508"/>
                  <a:gd name="T25" fmla="*/ 377 h 1322"/>
                  <a:gd name="T26" fmla="*/ 196 w 508"/>
                  <a:gd name="T27" fmla="*/ 421 h 1322"/>
                  <a:gd name="T28" fmla="*/ 203 w 508"/>
                  <a:gd name="T29" fmla="*/ 588 h 1322"/>
                  <a:gd name="T30" fmla="*/ 217 w 508"/>
                  <a:gd name="T31" fmla="*/ 740 h 1322"/>
                  <a:gd name="T32" fmla="*/ 217 w 508"/>
                  <a:gd name="T33" fmla="*/ 966 h 1322"/>
                  <a:gd name="T34" fmla="*/ 196 w 508"/>
                  <a:gd name="T35" fmla="*/ 1148 h 1322"/>
                  <a:gd name="T36" fmla="*/ 203 w 508"/>
                  <a:gd name="T37" fmla="*/ 1279 h 1322"/>
                  <a:gd name="T38" fmla="*/ 225 w 508"/>
                  <a:gd name="T39" fmla="*/ 1250 h 1322"/>
                  <a:gd name="T40" fmla="*/ 283 w 508"/>
                  <a:gd name="T41" fmla="*/ 1322 h 1322"/>
                  <a:gd name="T42" fmla="*/ 261 w 508"/>
                  <a:gd name="T43" fmla="*/ 1141 h 1322"/>
                  <a:gd name="T44" fmla="*/ 239 w 508"/>
                  <a:gd name="T45" fmla="*/ 858 h 1322"/>
                  <a:gd name="T46" fmla="*/ 232 w 508"/>
                  <a:gd name="T47" fmla="*/ 668 h 1322"/>
                  <a:gd name="T48" fmla="*/ 232 w 508"/>
                  <a:gd name="T49" fmla="*/ 472 h 1322"/>
                  <a:gd name="T50" fmla="*/ 355 w 508"/>
                  <a:gd name="T51" fmla="*/ 181 h 1322"/>
                  <a:gd name="T52" fmla="*/ 290 w 508"/>
                  <a:gd name="T53" fmla="*/ 370 h 1322"/>
                  <a:gd name="T54" fmla="*/ 276 w 508"/>
                  <a:gd name="T55" fmla="*/ 479 h 1322"/>
                  <a:gd name="T56" fmla="*/ 276 w 508"/>
                  <a:gd name="T57" fmla="*/ 595 h 1322"/>
                  <a:gd name="T58" fmla="*/ 276 w 508"/>
                  <a:gd name="T59" fmla="*/ 726 h 1322"/>
                  <a:gd name="T60" fmla="*/ 290 w 508"/>
                  <a:gd name="T61" fmla="*/ 916 h 1322"/>
                  <a:gd name="T62" fmla="*/ 312 w 508"/>
                  <a:gd name="T63" fmla="*/ 1075 h 1322"/>
                  <a:gd name="T64" fmla="*/ 348 w 508"/>
                  <a:gd name="T65" fmla="*/ 1199 h 1322"/>
                  <a:gd name="T66" fmla="*/ 435 w 508"/>
                  <a:gd name="T67" fmla="*/ 1271 h 1322"/>
                  <a:gd name="T68" fmla="*/ 413 w 508"/>
                  <a:gd name="T69" fmla="*/ 1228 h 1322"/>
                  <a:gd name="T70" fmla="*/ 341 w 508"/>
                  <a:gd name="T71" fmla="*/ 1090 h 1322"/>
                  <a:gd name="T72" fmla="*/ 319 w 508"/>
                  <a:gd name="T73" fmla="*/ 894 h 1322"/>
                  <a:gd name="T74" fmla="*/ 305 w 508"/>
                  <a:gd name="T75" fmla="*/ 675 h 1322"/>
                  <a:gd name="T76" fmla="*/ 319 w 508"/>
                  <a:gd name="T77" fmla="*/ 486 h 1322"/>
                  <a:gd name="T78" fmla="*/ 370 w 508"/>
                  <a:gd name="T79" fmla="*/ 334 h 1322"/>
                  <a:gd name="T80" fmla="*/ 457 w 508"/>
                  <a:gd name="T81" fmla="*/ 210 h 1322"/>
                  <a:gd name="T82" fmla="*/ 413 w 508"/>
                  <a:gd name="T83" fmla="*/ 116 h 1322"/>
                  <a:gd name="T84" fmla="*/ 283 w 508"/>
                  <a:gd name="T85" fmla="*/ 232 h 1322"/>
                  <a:gd name="T86" fmla="*/ 232 w 508"/>
                  <a:gd name="T87" fmla="*/ 348 h 1322"/>
                  <a:gd name="T88" fmla="*/ 247 w 508"/>
                  <a:gd name="T89" fmla="*/ 138 h 1322"/>
                  <a:gd name="T90" fmla="*/ 247 w 508"/>
                  <a:gd name="T91" fmla="*/ 0 h 1322"/>
                  <a:gd name="T92" fmla="*/ 203 w 508"/>
                  <a:gd name="T93" fmla="*/ 218 h 1322"/>
                  <a:gd name="T94" fmla="*/ 145 w 508"/>
                  <a:gd name="T95" fmla="*/ 283 h 1322"/>
                  <a:gd name="T96" fmla="*/ 7 w 508"/>
                  <a:gd name="T97" fmla="*/ 174 h 13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08"/>
                  <a:gd name="T148" fmla="*/ 0 h 1322"/>
                  <a:gd name="T149" fmla="*/ 508 w 508"/>
                  <a:gd name="T150" fmla="*/ 1322 h 13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08" h="1322">
                    <a:moveTo>
                      <a:pt x="7" y="174"/>
                    </a:moveTo>
                    <a:lnTo>
                      <a:pt x="51" y="203"/>
                    </a:lnTo>
                    <a:lnTo>
                      <a:pt x="87" y="247"/>
                    </a:lnTo>
                    <a:lnTo>
                      <a:pt x="109" y="319"/>
                    </a:lnTo>
                    <a:lnTo>
                      <a:pt x="130" y="486"/>
                    </a:lnTo>
                    <a:lnTo>
                      <a:pt x="123" y="689"/>
                    </a:lnTo>
                    <a:lnTo>
                      <a:pt x="123" y="879"/>
                    </a:lnTo>
                    <a:lnTo>
                      <a:pt x="123" y="1003"/>
                    </a:lnTo>
                    <a:lnTo>
                      <a:pt x="109" y="1104"/>
                    </a:lnTo>
                    <a:lnTo>
                      <a:pt x="72" y="1213"/>
                    </a:lnTo>
                    <a:lnTo>
                      <a:pt x="0" y="1308"/>
                    </a:lnTo>
                    <a:lnTo>
                      <a:pt x="87" y="1206"/>
                    </a:lnTo>
                    <a:lnTo>
                      <a:pt x="130" y="1104"/>
                    </a:lnTo>
                    <a:lnTo>
                      <a:pt x="145" y="1090"/>
                    </a:lnTo>
                    <a:lnTo>
                      <a:pt x="138" y="1206"/>
                    </a:lnTo>
                    <a:lnTo>
                      <a:pt x="123" y="1300"/>
                    </a:lnTo>
                    <a:lnTo>
                      <a:pt x="138" y="1250"/>
                    </a:lnTo>
                    <a:lnTo>
                      <a:pt x="159" y="1119"/>
                    </a:lnTo>
                    <a:lnTo>
                      <a:pt x="159" y="1025"/>
                    </a:lnTo>
                    <a:lnTo>
                      <a:pt x="159" y="974"/>
                    </a:lnTo>
                    <a:lnTo>
                      <a:pt x="181" y="858"/>
                    </a:lnTo>
                    <a:lnTo>
                      <a:pt x="181" y="756"/>
                    </a:lnTo>
                    <a:lnTo>
                      <a:pt x="174" y="675"/>
                    </a:lnTo>
                    <a:lnTo>
                      <a:pt x="167" y="566"/>
                    </a:lnTo>
                    <a:lnTo>
                      <a:pt x="152" y="464"/>
                    </a:lnTo>
                    <a:lnTo>
                      <a:pt x="152" y="377"/>
                    </a:lnTo>
                    <a:lnTo>
                      <a:pt x="188" y="268"/>
                    </a:lnTo>
                    <a:lnTo>
                      <a:pt x="196" y="421"/>
                    </a:lnTo>
                    <a:lnTo>
                      <a:pt x="196" y="486"/>
                    </a:lnTo>
                    <a:lnTo>
                      <a:pt x="203" y="588"/>
                    </a:lnTo>
                    <a:lnTo>
                      <a:pt x="210" y="639"/>
                    </a:lnTo>
                    <a:lnTo>
                      <a:pt x="217" y="740"/>
                    </a:lnTo>
                    <a:lnTo>
                      <a:pt x="217" y="858"/>
                    </a:lnTo>
                    <a:lnTo>
                      <a:pt x="217" y="966"/>
                    </a:lnTo>
                    <a:lnTo>
                      <a:pt x="210" y="1054"/>
                    </a:lnTo>
                    <a:lnTo>
                      <a:pt x="196" y="1148"/>
                    </a:lnTo>
                    <a:lnTo>
                      <a:pt x="196" y="1221"/>
                    </a:lnTo>
                    <a:lnTo>
                      <a:pt x="203" y="1279"/>
                    </a:lnTo>
                    <a:lnTo>
                      <a:pt x="217" y="1192"/>
                    </a:lnTo>
                    <a:lnTo>
                      <a:pt x="225" y="1250"/>
                    </a:lnTo>
                    <a:lnTo>
                      <a:pt x="254" y="1300"/>
                    </a:lnTo>
                    <a:lnTo>
                      <a:pt x="283" y="1322"/>
                    </a:lnTo>
                    <a:lnTo>
                      <a:pt x="276" y="1257"/>
                    </a:lnTo>
                    <a:lnTo>
                      <a:pt x="261" y="1141"/>
                    </a:lnTo>
                    <a:lnTo>
                      <a:pt x="254" y="981"/>
                    </a:lnTo>
                    <a:lnTo>
                      <a:pt x="239" y="858"/>
                    </a:lnTo>
                    <a:lnTo>
                      <a:pt x="239" y="771"/>
                    </a:lnTo>
                    <a:lnTo>
                      <a:pt x="232" y="668"/>
                    </a:lnTo>
                    <a:lnTo>
                      <a:pt x="232" y="559"/>
                    </a:lnTo>
                    <a:lnTo>
                      <a:pt x="232" y="472"/>
                    </a:lnTo>
                    <a:lnTo>
                      <a:pt x="254" y="377"/>
                    </a:lnTo>
                    <a:lnTo>
                      <a:pt x="355" y="181"/>
                    </a:lnTo>
                    <a:lnTo>
                      <a:pt x="319" y="305"/>
                    </a:lnTo>
                    <a:lnTo>
                      <a:pt x="290" y="370"/>
                    </a:lnTo>
                    <a:lnTo>
                      <a:pt x="276" y="435"/>
                    </a:lnTo>
                    <a:lnTo>
                      <a:pt x="276" y="479"/>
                    </a:lnTo>
                    <a:lnTo>
                      <a:pt x="276" y="530"/>
                    </a:lnTo>
                    <a:lnTo>
                      <a:pt x="276" y="595"/>
                    </a:lnTo>
                    <a:lnTo>
                      <a:pt x="276" y="646"/>
                    </a:lnTo>
                    <a:lnTo>
                      <a:pt x="276" y="726"/>
                    </a:lnTo>
                    <a:lnTo>
                      <a:pt x="283" y="836"/>
                    </a:lnTo>
                    <a:lnTo>
                      <a:pt x="290" y="916"/>
                    </a:lnTo>
                    <a:lnTo>
                      <a:pt x="305" y="996"/>
                    </a:lnTo>
                    <a:lnTo>
                      <a:pt x="312" y="1075"/>
                    </a:lnTo>
                    <a:lnTo>
                      <a:pt x="319" y="1148"/>
                    </a:lnTo>
                    <a:lnTo>
                      <a:pt x="348" y="1199"/>
                    </a:lnTo>
                    <a:lnTo>
                      <a:pt x="384" y="1242"/>
                    </a:lnTo>
                    <a:lnTo>
                      <a:pt x="435" y="1271"/>
                    </a:lnTo>
                    <a:lnTo>
                      <a:pt x="508" y="1293"/>
                    </a:lnTo>
                    <a:lnTo>
                      <a:pt x="413" y="1228"/>
                    </a:lnTo>
                    <a:lnTo>
                      <a:pt x="370" y="1155"/>
                    </a:lnTo>
                    <a:lnTo>
                      <a:pt x="341" y="1090"/>
                    </a:lnTo>
                    <a:lnTo>
                      <a:pt x="334" y="1010"/>
                    </a:lnTo>
                    <a:lnTo>
                      <a:pt x="319" y="894"/>
                    </a:lnTo>
                    <a:lnTo>
                      <a:pt x="312" y="785"/>
                    </a:lnTo>
                    <a:lnTo>
                      <a:pt x="305" y="675"/>
                    </a:lnTo>
                    <a:lnTo>
                      <a:pt x="319" y="566"/>
                    </a:lnTo>
                    <a:lnTo>
                      <a:pt x="319" y="486"/>
                    </a:lnTo>
                    <a:lnTo>
                      <a:pt x="341" y="414"/>
                    </a:lnTo>
                    <a:lnTo>
                      <a:pt x="370" y="334"/>
                    </a:lnTo>
                    <a:lnTo>
                      <a:pt x="392" y="261"/>
                    </a:lnTo>
                    <a:lnTo>
                      <a:pt x="457" y="210"/>
                    </a:lnTo>
                    <a:lnTo>
                      <a:pt x="363" y="254"/>
                    </a:lnTo>
                    <a:lnTo>
                      <a:pt x="413" y="116"/>
                    </a:lnTo>
                    <a:lnTo>
                      <a:pt x="334" y="174"/>
                    </a:lnTo>
                    <a:lnTo>
                      <a:pt x="283" y="232"/>
                    </a:lnTo>
                    <a:lnTo>
                      <a:pt x="254" y="312"/>
                    </a:lnTo>
                    <a:lnTo>
                      <a:pt x="232" y="348"/>
                    </a:lnTo>
                    <a:lnTo>
                      <a:pt x="217" y="254"/>
                    </a:lnTo>
                    <a:lnTo>
                      <a:pt x="247" y="138"/>
                    </a:lnTo>
                    <a:lnTo>
                      <a:pt x="247" y="65"/>
                    </a:lnTo>
                    <a:lnTo>
                      <a:pt x="247" y="0"/>
                    </a:lnTo>
                    <a:lnTo>
                      <a:pt x="217" y="152"/>
                    </a:lnTo>
                    <a:lnTo>
                      <a:pt x="203" y="218"/>
                    </a:lnTo>
                    <a:lnTo>
                      <a:pt x="181" y="254"/>
                    </a:lnTo>
                    <a:lnTo>
                      <a:pt x="145" y="283"/>
                    </a:lnTo>
                    <a:lnTo>
                      <a:pt x="123" y="232"/>
                    </a:lnTo>
                    <a:lnTo>
                      <a:pt x="7" y="174"/>
                    </a:lnTo>
                    <a:close/>
                  </a:path>
                </a:pathLst>
              </a:custGeom>
              <a:solidFill>
                <a:srgbClr val="5F3F1F"/>
              </a:solidFill>
              <a:ln w="9525">
                <a:noFill/>
                <a:round/>
                <a:headEnd/>
                <a:tailEnd/>
              </a:ln>
            </p:spPr>
            <p:txBody>
              <a:bodyPr/>
              <a:lstStyle/>
              <a:p>
                <a:endParaRPr lang="es-ES" dirty="0"/>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51"/>
                                        </p:tgtEl>
                                        <p:attrNameLst>
                                          <p:attrName>style.visibility</p:attrName>
                                        </p:attrNameLst>
                                      </p:cBhvr>
                                      <p:to>
                                        <p:strVal val="visible"/>
                                      </p:to>
                                    </p:set>
                                    <p:animEffect transition="in" filter="dissolve">
                                      <p:cBhvr>
                                        <p:cTn id="12" dur="500"/>
                                        <p:tgtEl>
                                          <p:spTgt spid="10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68313" y="115888"/>
            <a:ext cx="8259762" cy="1030287"/>
          </a:xfrm>
        </p:spPr>
        <p:txBody>
          <a:bodyPr>
            <a:normAutofit fontScale="90000"/>
          </a:bodyPr>
          <a:lstStyle/>
          <a:p>
            <a:r>
              <a:rPr lang="es-CL" sz="3600" dirty="0" smtClean="0">
                <a:solidFill>
                  <a:srgbClr val="3C3C65"/>
                </a:solidFill>
              </a:rPr>
              <a:t>Un ejemplo con el </a:t>
            </a:r>
            <a:br>
              <a:rPr lang="es-CL" sz="3600" dirty="0" smtClean="0">
                <a:solidFill>
                  <a:srgbClr val="3C3C65"/>
                </a:solidFill>
              </a:rPr>
            </a:br>
            <a:r>
              <a:rPr lang="es-CL" sz="3600" dirty="0" smtClean="0">
                <a:solidFill>
                  <a:srgbClr val="3C3C65"/>
                </a:solidFill>
              </a:rPr>
              <a:t>Árbol de Competencias</a:t>
            </a:r>
          </a:p>
        </p:txBody>
      </p:sp>
      <p:sp>
        <p:nvSpPr>
          <p:cNvPr id="26627" name="Text Box 3"/>
          <p:cNvSpPr txBox="1">
            <a:spLocks noChangeArrowheads="1"/>
          </p:cNvSpPr>
          <p:nvPr/>
        </p:nvSpPr>
        <p:spPr bwMode="auto">
          <a:xfrm>
            <a:off x="2790825" y="6308725"/>
            <a:ext cx="3613150" cy="396875"/>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cs typeface="Arial" pitchFamily="34" charset="0"/>
              </a:rPr>
              <a:t>Administración de Negocios</a:t>
            </a:r>
          </a:p>
        </p:txBody>
      </p:sp>
      <p:grpSp>
        <p:nvGrpSpPr>
          <p:cNvPr id="2" name="Group 15"/>
          <p:cNvGrpSpPr>
            <a:grpSpLocks/>
          </p:cNvGrpSpPr>
          <p:nvPr/>
        </p:nvGrpSpPr>
        <p:grpSpPr bwMode="auto">
          <a:xfrm>
            <a:off x="3716338" y="2928938"/>
            <a:ext cx="1530350" cy="3457575"/>
            <a:chOff x="3716338" y="2928938"/>
            <a:chExt cx="1530350" cy="3457575"/>
          </a:xfrm>
        </p:grpSpPr>
        <p:sp>
          <p:nvSpPr>
            <p:cNvPr id="14356" name="Text Box 4"/>
            <p:cNvSpPr txBox="1">
              <a:spLocks noChangeArrowheads="1"/>
            </p:cNvSpPr>
            <p:nvPr/>
          </p:nvSpPr>
          <p:spPr bwMode="auto">
            <a:xfrm rot="-5400000">
              <a:off x="2723357" y="4958556"/>
              <a:ext cx="2382838" cy="396875"/>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solidFill>
                    <a:srgbClr val="663300"/>
                  </a:solidFill>
                  <a:cs typeface="Arial" pitchFamily="34" charset="0"/>
                </a:rPr>
                <a:t>Manejo del Idioma</a:t>
              </a:r>
            </a:p>
          </p:txBody>
        </p:sp>
        <p:sp>
          <p:nvSpPr>
            <p:cNvPr id="14357" name="Text Box 5"/>
            <p:cNvSpPr txBox="1">
              <a:spLocks noChangeArrowheads="1"/>
            </p:cNvSpPr>
            <p:nvPr/>
          </p:nvSpPr>
          <p:spPr bwMode="auto">
            <a:xfrm rot="-5399604">
              <a:off x="2924176" y="4783137"/>
              <a:ext cx="2736850" cy="396875"/>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solidFill>
                    <a:srgbClr val="663300"/>
                  </a:solidFill>
                  <a:cs typeface="Arial" pitchFamily="34" charset="0"/>
                </a:rPr>
                <a:t>Matemáticas Básicas</a:t>
              </a:r>
            </a:p>
          </p:txBody>
        </p:sp>
        <p:sp>
          <p:nvSpPr>
            <p:cNvPr id="14358" name="Text Box 6"/>
            <p:cNvSpPr txBox="1">
              <a:spLocks noChangeArrowheads="1"/>
            </p:cNvSpPr>
            <p:nvPr/>
          </p:nvSpPr>
          <p:spPr bwMode="auto">
            <a:xfrm rot="-5398585">
              <a:off x="2980532" y="4510881"/>
              <a:ext cx="3354388" cy="396875"/>
            </a:xfrm>
            <a:prstGeom prst="rect">
              <a:avLst/>
            </a:prstGeom>
            <a:noFill/>
            <a:ln w="12700">
              <a:noFill/>
              <a:miter lim="800000"/>
              <a:headEnd type="none" w="sm" len="sm"/>
              <a:tailEnd type="none" w="sm" len="sm"/>
            </a:ln>
          </p:spPr>
          <p:txBody>
            <a:bodyPr>
              <a:spAutoFit/>
            </a:bodyPr>
            <a:lstStyle/>
            <a:p>
              <a:pPr eaLnBrk="0" hangingPunct="0"/>
              <a:r>
                <a:rPr lang="es-ES_tradnl" sz="2000" b="1" dirty="0">
                  <a:solidFill>
                    <a:srgbClr val="663300"/>
                  </a:solidFill>
                  <a:cs typeface="Arial" pitchFamily="34" charset="0"/>
                </a:rPr>
                <a:t>Resolución de problemas</a:t>
              </a:r>
            </a:p>
          </p:txBody>
        </p:sp>
        <p:sp>
          <p:nvSpPr>
            <p:cNvPr id="14359" name="Text Box 7"/>
            <p:cNvSpPr txBox="1">
              <a:spLocks noChangeArrowheads="1"/>
            </p:cNvSpPr>
            <p:nvPr/>
          </p:nvSpPr>
          <p:spPr bwMode="auto">
            <a:xfrm rot="-5376367">
              <a:off x="3340895" y="4437856"/>
              <a:ext cx="3414712" cy="396875"/>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solidFill>
                    <a:srgbClr val="663300"/>
                  </a:solidFill>
                  <a:cs typeface="Arial" pitchFamily="34" charset="0"/>
                </a:rPr>
                <a:t>Tecnología de Información</a:t>
              </a:r>
            </a:p>
          </p:txBody>
        </p:sp>
      </p:grpSp>
      <p:grpSp>
        <p:nvGrpSpPr>
          <p:cNvPr id="3" name="Group 16"/>
          <p:cNvGrpSpPr>
            <a:grpSpLocks/>
          </p:cNvGrpSpPr>
          <p:nvPr/>
        </p:nvGrpSpPr>
        <p:grpSpPr bwMode="auto">
          <a:xfrm>
            <a:off x="4168775" y="1768475"/>
            <a:ext cx="4689475" cy="1331913"/>
            <a:chOff x="4168775" y="1768475"/>
            <a:chExt cx="4689475" cy="1331913"/>
          </a:xfrm>
        </p:grpSpPr>
        <p:sp>
          <p:nvSpPr>
            <p:cNvPr id="14353" name="Text Box 8"/>
            <p:cNvSpPr txBox="1">
              <a:spLocks noChangeArrowheads="1"/>
            </p:cNvSpPr>
            <p:nvPr/>
          </p:nvSpPr>
          <p:spPr bwMode="auto">
            <a:xfrm rot="-1698941">
              <a:off x="5089525" y="2700338"/>
              <a:ext cx="3768725" cy="400050"/>
            </a:xfrm>
            <a:prstGeom prst="rect">
              <a:avLst/>
            </a:prstGeom>
            <a:noFill/>
            <a:ln w="12700">
              <a:noFill/>
              <a:miter lim="800000"/>
              <a:headEnd type="none" w="sm" len="sm"/>
              <a:tailEnd type="none" w="sm" len="sm"/>
            </a:ln>
          </p:spPr>
          <p:txBody>
            <a:bodyPr>
              <a:spAutoFit/>
            </a:bodyPr>
            <a:lstStyle/>
            <a:p>
              <a:pPr eaLnBrk="0" hangingPunct="0"/>
              <a:r>
                <a:rPr lang="es-ES_tradnl" sz="2000" b="1" dirty="0">
                  <a:solidFill>
                    <a:srgbClr val="008000"/>
                  </a:solidFill>
                  <a:cs typeface="Arial" pitchFamily="34" charset="0"/>
                </a:rPr>
                <a:t>Realizar Trabajo de Oficina</a:t>
              </a:r>
            </a:p>
          </p:txBody>
        </p:sp>
        <p:sp>
          <p:nvSpPr>
            <p:cNvPr id="14354" name="Text Box 10"/>
            <p:cNvSpPr txBox="1">
              <a:spLocks noChangeArrowheads="1"/>
            </p:cNvSpPr>
            <p:nvPr/>
          </p:nvSpPr>
          <p:spPr bwMode="auto">
            <a:xfrm rot="-2161616">
              <a:off x="5224463" y="2055813"/>
              <a:ext cx="2676525" cy="400050"/>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solidFill>
                    <a:srgbClr val="008000"/>
                  </a:solidFill>
                  <a:cs typeface="Arial" pitchFamily="34" charset="0"/>
                </a:rPr>
                <a:t>Aplicar Contabilidad</a:t>
              </a:r>
            </a:p>
          </p:txBody>
        </p:sp>
        <p:sp>
          <p:nvSpPr>
            <p:cNvPr id="14355" name="Text Box 12"/>
            <p:cNvSpPr txBox="1">
              <a:spLocks noChangeArrowheads="1"/>
            </p:cNvSpPr>
            <p:nvPr/>
          </p:nvSpPr>
          <p:spPr bwMode="auto">
            <a:xfrm rot="-2257378">
              <a:off x="4168775" y="1768475"/>
              <a:ext cx="3587750" cy="400050"/>
            </a:xfrm>
            <a:prstGeom prst="rect">
              <a:avLst/>
            </a:prstGeom>
            <a:noFill/>
            <a:ln w="12700">
              <a:noFill/>
              <a:miter lim="800000"/>
              <a:headEnd type="none" w="sm" len="sm"/>
              <a:tailEnd type="none" w="sm" len="sm"/>
            </a:ln>
          </p:spPr>
          <p:txBody>
            <a:bodyPr>
              <a:spAutoFit/>
            </a:bodyPr>
            <a:lstStyle/>
            <a:p>
              <a:pPr eaLnBrk="0" hangingPunct="0"/>
              <a:r>
                <a:rPr lang="es-ES_tradnl" sz="2000" b="1" dirty="0">
                  <a:solidFill>
                    <a:srgbClr val="008000"/>
                  </a:solidFill>
                  <a:cs typeface="Arial" pitchFamily="34" charset="0"/>
                </a:rPr>
                <a:t>Aplicar Leyes Comerciales</a:t>
              </a:r>
            </a:p>
          </p:txBody>
        </p:sp>
      </p:grpSp>
      <p:grpSp>
        <p:nvGrpSpPr>
          <p:cNvPr id="4" name="Group 17"/>
          <p:cNvGrpSpPr>
            <a:grpSpLocks/>
          </p:cNvGrpSpPr>
          <p:nvPr/>
        </p:nvGrpSpPr>
        <p:grpSpPr bwMode="auto">
          <a:xfrm>
            <a:off x="1181100" y="2098675"/>
            <a:ext cx="3335338" cy="1789113"/>
            <a:chOff x="1181100" y="2098675"/>
            <a:chExt cx="3335338" cy="1789113"/>
          </a:xfrm>
        </p:grpSpPr>
        <p:sp>
          <p:nvSpPr>
            <p:cNvPr id="14349" name="Text Box 9"/>
            <p:cNvSpPr txBox="1">
              <a:spLocks noChangeArrowheads="1"/>
            </p:cNvSpPr>
            <p:nvPr/>
          </p:nvSpPr>
          <p:spPr bwMode="auto">
            <a:xfrm rot="1153205">
              <a:off x="1181100" y="2941638"/>
              <a:ext cx="2582863" cy="396875"/>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solidFill>
                    <a:srgbClr val="008000"/>
                  </a:solidFill>
                  <a:cs typeface="Arial" pitchFamily="34" charset="0"/>
                </a:rPr>
                <a:t>Gestionar Personas</a:t>
              </a:r>
              <a:endParaRPr lang="es-ES_tradnl" sz="2400" b="1" dirty="0">
                <a:solidFill>
                  <a:srgbClr val="008000"/>
                </a:solidFill>
                <a:cs typeface="Arial" pitchFamily="34" charset="0"/>
              </a:endParaRPr>
            </a:p>
          </p:txBody>
        </p:sp>
        <p:sp>
          <p:nvSpPr>
            <p:cNvPr id="14350" name="Text Box 11"/>
            <p:cNvSpPr txBox="1">
              <a:spLocks noChangeArrowheads="1"/>
            </p:cNvSpPr>
            <p:nvPr/>
          </p:nvSpPr>
          <p:spPr bwMode="auto">
            <a:xfrm rot="1558571">
              <a:off x="1212850" y="2517775"/>
              <a:ext cx="3303588" cy="396875"/>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solidFill>
                    <a:srgbClr val="008000"/>
                  </a:solidFill>
                  <a:cs typeface="Arial" pitchFamily="34" charset="0"/>
                </a:rPr>
                <a:t>Búsqueda de Información</a:t>
              </a:r>
              <a:endParaRPr lang="es-ES_tradnl" sz="2400" b="1" dirty="0">
                <a:solidFill>
                  <a:srgbClr val="008000"/>
                </a:solidFill>
                <a:cs typeface="Arial" pitchFamily="34" charset="0"/>
              </a:endParaRPr>
            </a:p>
          </p:txBody>
        </p:sp>
        <p:sp>
          <p:nvSpPr>
            <p:cNvPr id="14351" name="Text Box 13"/>
            <p:cNvSpPr txBox="1">
              <a:spLocks noChangeArrowheads="1"/>
            </p:cNvSpPr>
            <p:nvPr/>
          </p:nvSpPr>
          <p:spPr bwMode="auto">
            <a:xfrm rot="652439">
              <a:off x="1927225" y="3490913"/>
              <a:ext cx="1384300" cy="396875"/>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solidFill>
                    <a:srgbClr val="008000"/>
                  </a:solidFill>
                  <a:cs typeface="Arial" pitchFamily="34" charset="0"/>
                </a:rPr>
                <a:t>Liderazgo</a:t>
              </a:r>
              <a:endParaRPr lang="es-ES_tradnl" sz="2400" b="1" dirty="0">
                <a:solidFill>
                  <a:srgbClr val="008000"/>
                </a:solidFill>
                <a:cs typeface="Arial" pitchFamily="34" charset="0"/>
              </a:endParaRPr>
            </a:p>
          </p:txBody>
        </p:sp>
        <p:sp>
          <p:nvSpPr>
            <p:cNvPr id="14352" name="Text Box 14"/>
            <p:cNvSpPr txBox="1">
              <a:spLocks noChangeArrowheads="1"/>
            </p:cNvSpPr>
            <p:nvPr/>
          </p:nvSpPr>
          <p:spPr bwMode="auto">
            <a:xfrm rot="1558571">
              <a:off x="2112963" y="2098675"/>
              <a:ext cx="1935162" cy="396875"/>
            </a:xfrm>
            <a:prstGeom prst="rect">
              <a:avLst/>
            </a:prstGeom>
            <a:noFill/>
            <a:ln w="12700">
              <a:noFill/>
              <a:miter lim="800000"/>
              <a:headEnd type="none" w="sm" len="sm"/>
              <a:tailEnd type="none" w="sm" len="sm"/>
            </a:ln>
          </p:spPr>
          <p:txBody>
            <a:bodyPr wrap="none">
              <a:spAutoFit/>
            </a:bodyPr>
            <a:lstStyle/>
            <a:p>
              <a:pPr eaLnBrk="0" hangingPunct="0"/>
              <a:r>
                <a:rPr lang="es-ES_tradnl" sz="2000" b="1" dirty="0">
                  <a:solidFill>
                    <a:srgbClr val="008000"/>
                  </a:solidFill>
                  <a:cs typeface="Arial" pitchFamily="34" charset="0"/>
                </a:rPr>
                <a:t>Comunicación</a:t>
              </a:r>
              <a:endParaRPr lang="es-ES_tradnl" sz="2400" b="1" dirty="0">
                <a:solidFill>
                  <a:srgbClr val="008000"/>
                </a:solidFill>
                <a:cs typeface="Arial" pitchFamily="34" charset="0"/>
              </a:endParaRPr>
            </a:p>
          </p:txBody>
        </p:sp>
      </p:grpSp>
      <p:sp>
        <p:nvSpPr>
          <p:cNvPr id="14343" name="4 CuadroTexto"/>
          <p:cNvSpPr txBox="1">
            <a:spLocks noChangeArrowheads="1"/>
          </p:cNvSpPr>
          <p:nvPr/>
        </p:nvSpPr>
        <p:spPr bwMode="auto">
          <a:xfrm>
            <a:off x="611188" y="4014788"/>
            <a:ext cx="1290637" cy="369887"/>
          </a:xfrm>
          <a:prstGeom prst="rect">
            <a:avLst/>
          </a:prstGeom>
          <a:noFill/>
          <a:ln w="9525">
            <a:noFill/>
            <a:miter lim="800000"/>
            <a:headEnd/>
            <a:tailEnd/>
          </a:ln>
        </p:spPr>
        <p:txBody>
          <a:bodyPr>
            <a:spAutoFit/>
          </a:bodyPr>
          <a:lstStyle/>
          <a:p>
            <a:r>
              <a:rPr lang="es-CL" dirty="0"/>
              <a:t>CC</a:t>
            </a:r>
          </a:p>
        </p:txBody>
      </p:sp>
      <p:cxnSp>
        <p:nvCxnSpPr>
          <p:cNvPr id="7" name="6 Conector recto de flecha"/>
          <p:cNvCxnSpPr/>
          <p:nvPr/>
        </p:nvCxnSpPr>
        <p:spPr>
          <a:xfrm flipV="1">
            <a:off x="827088" y="3689350"/>
            <a:ext cx="576262" cy="2762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5" name="7 CuadroTexto"/>
          <p:cNvSpPr txBox="1">
            <a:spLocks noChangeArrowheads="1"/>
          </p:cNvSpPr>
          <p:nvPr/>
        </p:nvSpPr>
        <p:spPr bwMode="auto">
          <a:xfrm>
            <a:off x="1901825" y="5445125"/>
            <a:ext cx="717550" cy="369888"/>
          </a:xfrm>
          <a:prstGeom prst="rect">
            <a:avLst/>
          </a:prstGeom>
          <a:noFill/>
          <a:ln w="9525">
            <a:noFill/>
            <a:miter lim="800000"/>
            <a:headEnd/>
            <a:tailEnd/>
          </a:ln>
        </p:spPr>
        <p:txBody>
          <a:bodyPr>
            <a:spAutoFit/>
          </a:bodyPr>
          <a:lstStyle/>
          <a:p>
            <a:r>
              <a:rPr lang="es-CL" dirty="0"/>
              <a:t>CB</a:t>
            </a:r>
          </a:p>
        </p:txBody>
      </p:sp>
      <p:cxnSp>
        <p:nvCxnSpPr>
          <p:cNvPr id="10" name="9 Conector recto de flecha"/>
          <p:cNvCxnSpPr/>
          <p:nvPr/>
        </p:nvCxnSpPr>
        <p:spPr>
          <a:xfrm>
            <a:off x="2471738" y="5629275"/>
            <a:ext cx="609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7" name="10 CuadroTexto"/>
          <p:cNvSpPr txBox="1">
            <a:spLocks noChangeArrowheads="1"/>
          </p:cNvSpPr>
          <p:nvPr/>
        </p:nvSpPr>
        <p:spPr bwMode="auto">
          <a:xfrm>
            <a:off x="6737350" y="3957638"/>
            <a:ext cx="800100" cy="369887"/>
          </a:xfrm>
          <a:prstGeom prst="rect">
            <a:avLst/>
          </a:prstGeom>
          <a:noFill/>
          <a:ln w="9525">
            <a:noFill/>
            <a:miter lim="800000"/>
            <a:headEnd/>
            <a:tailEnd/>
          </a:ln>
        </p:spPr>
        <p:txBody>
          <a:bodyPr>
            <a:spAutoFit/>
          </a:bodyPr>
          <a:lstStyle/>
          <a:p>
            <a:r>
              <a:rPr lang="es-CL" dirty="0"/>
              <a:t>CT</a:t>
            </a:r>
          </a:p>
        </p:txBody>
      </p:sp>
      <p:cxnSp>
        <p:nvCxnSpPr>
          <p:cNvPr id="13" name="12 Conector recto de flecha"/>
          <p:cNvCxnSpPr/>
          <p:nvPr/>
        </p:nvCxnSpPr>
        <p:spPr>
          <a:xfrm flipV="1">
            <a:off x="6973888" y="3363913"/>
            <a:ext cx="0" cy="463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dissolve">
                                      <p:cBhvr>
                                        <p:cTn id="7" dur="500"/>
                                        <p:tgtEl>
                                          <p:spTgt spid="266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Oval 3"/>
          <p:cNvSpPr>
            <a:spLocks noChangeArrowheads="1"/>
          </p:cNvSpPr>
          <p:nvPr/>
        </p:nvSpPr>
        <p:spPr bwMode="auto">
          <a:xfrm>
            <a:off x="2679700" y="2466975"/>
            <a:ext cx="2592388" cy="2447925"/>
          </a:xfrm>
          <a:prstGeom prst="ellipse">
            <a:avLst/>
          </a:prstGeom>
          <a:gradFill rotWithShape="1">
            <a:gsLst>
              <a:gs pos="0">
                <a:srgbClr val="000099"/>
              </a:gs>
              <a:gs pos="100000">
                <a:srgbClr val="000047"/>
              </a:gs>
            </a:gsLst>
            <a:path path="shape">
              <a:fillToRect l="50000" t="50000" r="50000" b="50000"/>
            </a:path>
          </a:gradFill>
          <a:ln w="9525">
            <a:solidFill>
              <a:schemeClr val="tx1"/>
            </a:solidFill>
            <a:round/>
            <a:headEnd/>
            <a:tailEnd/>
          </a:ln>
        </p:spPr>
        <p:txBody>
          <a:bodyPr wrap="none" anchor="ctr"/>
          <a:lstStyle/>
          <a:p>
            <a:pPr algn="ctr"/>
            <a:endParaRPr lang="es-ES" b="1" dirty="0">
              <a:solidFill>
                <a:schemeClr val="bg1"/>
              </a:solidFill>
            </a:endParaRPr>
          </a:p>
        </p:txBody>
      </p:sp>
      <p:sp>
        <p:nvSpPr>
          <p:cNvPr id="8196" name="Oval 4"/>
          <p:cNvSpPr>
            <a:spLocks noChangeArrowheads="1"/>
          </p:cNvSpPr>
          <p:nvPr/>
        </p:nvSpPr>
        <p:spPr bwMode="auto">
          <a:xfrm>
            <a:off x="4498975" y="2146300"/>
            <a:ext cx="2592388" cy="2447925"/>
          </a:xfrm>
          <a:prstGeom prst="ellipse">
            <a:avLst/>
          </a:prstGeom>
          <a:gradFill rotWithShape="1">
            <a:gsLst>
              <a:gs pos="0">
                <a:srgbClr val="FFCC00">
                  <a:alpha val="73000"/>
                </a:srgbClr>
              </a:gs>
              <a:gs pos="100000">
                <a:srgbClr val="AA8800">
                  <a:alpha val="73000"/>
                </a:srgbClr>
              </a:gs>
            </a:gsLst>
            <a:path path="shape">
              <a:fillToRect l="50000" t="50000" r="50000" b="50000"/>
            </a:path>
          </a:gradFill>
          <a:ln w="9525">
            <a:noFill/>
            <a:round/>
            <a:headEnd/>
            <a:tailEnd/>
          </a:ln>
        </p:spPr>
        <p:txBody>
          <a:bodyPr wrap="none" anchor="ctr"/>
          <a:lstStyle/>
          <a:p>
            <a:pPr algn="ctr"/>
            <a:r>
              <a:rPr lang="es-ES" b="1" dirty="0">
                <a:solidFill>
                  <a:srgbClr val="000066"/>
                </a:solidFill>
              </a:rPr>
              <a:t>       Competencias</a:t>
            </a:r>
          </a:p>
          <a:p>
            <a:pPr algn="ctr"/>
            <a:r>
              <a:rPr lang="es-ES" b="1" dirty="0">
                <a:solidFill>
                  <a:srgbClr val="000066"/>
                </a:solidFill>
              </a:rPr>
              <a:t>      Básicas</a:t>
            </a:r>
            <a:endParaRPr lang="es-CL" b="1" dirty="0">
              <a:solidFill>
                <a:srgbClr val="000066"/>
              </a:solidFill>
            </a:endParaRPr>
          </a:p>
        </p:txBody>
      </p:sp>
      <p:sp>
        <p:nvSpPr>
          <p:cNvPr id="8197" name="Oval 5"/>
          <p:cNvSpPr>
            <a:spLocks noChangeArrowheads="1"/>
          </p:cNvSpPr>
          <p:nvPr/>
        </p:nvSpPr>
        <p:spPr bwMode="auto">
          <a:xfrm>
            <a:off x="3609975" y="3952875"/>
            <a:ext cx="2592388" cy="2447925"/>
          </a:xfrm>
          <a:prstGeom prst="ellipse">
            <a:avLst/>
          </a:prstGeom>
          <a:gradFill rotWithShape="1">
            <a:gsLst>
              <a:gs pos="0">
                <a:srgbClr val="008000">
                  <a:alpha val="70000"/>
                </a:srgbClr>
              </a:gs>
              <a:gs pos="100000">
                <a:srgbClr val="003B00">
                  <a:alpha val="70000"/>
                </a:srgbClr>
              </a:gs>
            </a:gsLst>
            <a:path path="shape">
              <a:fillToRect l="50000" t="50000" r="50000" b="50000"/>
            </a:path>
          </a:gradFill>
          <a:ln w="9525">
            <a:noFill/>
            <a:round/>
            <a:headEnd/>
            <a:tailEnd/>
          </a:ln>
        </p:spPr>
        <p:txBody>
          <a:bodyPr wrap="none" anchor="ctr"/>
          <a:lstStyle/>
          <a:p>
            <a:pPr algn="ctr"/>
            <a:endParaRPr lang="es-ES" b="1" dirty="0">
              <a:solidFill>
                <a:srgbClr val="000066"/>
              </a:solidFill>
            </a:endParaRPr>
          </a:p>
          <a:p>
            <a:pPr algn="ctr"/>
            <a:r>
              <a:rPr lang="es-ES" b="1" dirty="0">
                <a:solidFill>
                  <a:srgbClr val="000066"/>
                </a:solidFill>
              </a:rPr>
              <a:t>   </a:t>
            </a:r>
            <a:r>
              <a:rPr lang="es-ES" b="1" dirty="0">
                <a:solidFill>
                  <a:schemeClr val="bg1"/>
                </a:solidFill>
              </a:rPr>
              <a:t>Competencias</a:t>
            </a:r>
          </a:p>
          <a:p>
            <a:pPr algn="ctr"/>
            <a:r>
              <a:rPr lang="es-ES" b="1" dirty="0">
                <a:solidFill>
                  <a:schemeClr val="bg1"/>
                </a:solidFill>
              </a:rPr>
              <a:t>Técnicas</a:t>
            </a:r>
          </a:p>
        </p:txBody>
      </p:sp>
      <p:sp>
        <p:nvSpPr>
          <p:cNvPr id="8198" name="Oval 6"/>
          <p:cNvSpPr>
            <a:spLocks noChangeArrowheads="1"/>
          </p:cNvSpPr>
          <p:nvPr/>
        </p:nvSpPr>
        <p:spPr bwMode="auto">
          <a:xfrm>
            <a:off x="1403350" y="3730625"/>
            <a:ext cx="2592388" cy="2447925"/>
          </a:xfrm>
          <a:prstGeom prst="ellipse">
            <a:avLst/>
          </a:prstGeom>
          <a:gradFill rotWithShape="1">
            <a:gsLst>
              <a:gs pos="0">
                <a:srgbClr val="FF0000">
                  <a:alpha val="70000"/>
                </a:srgbClr>
              </a:gs>
              <a:gs pos="100000">
                <a:srgbClr val="760000">
                  <a:alpha val="70000"/>
                </a:srgbClr>
              </a:gs>
            </a:gsLst>
            <a:path path="shape">
              <a:fillToRect l="50000" t="50000" r="50000" b="50000"/>
            </a:path>
          </a:gradFill>
          <a:ln w="9525">
            <a:noFill/>
            <a:round/>
            <a:headEnd/>
            <a:tailEnd/>
          </a:ln>
        </p:spPr>
        <p:txBody>
          <a:bodyPr wrap="none" anchor="ctr"/>
          <a:lstStyle/>
          <a:p>
            <a:pPr algn="ctr"/>
            <a:r>
              <a:rPr lang="es-ES" b="1" dirty="0">
                <a:solidFill>
                  <a:schemeClr val="bg1"/>
                </a:solidFill>
              </a:rPr>
              <a:t>      Competencias             </a:t>
            </a:r>
          </a:p>
          <a:p>
            <a:pPr algn="ctr"/>
            <a:r>
              <a:rPr lang="es-ES" b="1" dirty="0">
                <a:solidFill>
                  <a:schemeClr val="bg1"/>
                </a:solidFill>
              </a:rPr>
              <a:t>      Conductuales</a:t>
            </a:r>
            <a:r>
              <a:rPr lang="es-ES" b="1" dirty="0">
                <a:solidFill>
                  <a:srgbClr val="000066"/>
                </a:solidFill>
              </a:rPr>
              <a:t>             </a:t>
            </a:r>
            <a:endParaRPr lang="es-CL" b="1" dirty="0">
              <a:solidFill>
                <a:srgbClr val="000066"/>
              </a:solidFill>
            </a:endParaRPr>
          </a:p>
        </p:txBody>
      </p:sp>
      <p:sp>
        <p:nvSpPr>
          <p:cNvPr id="25606" name="Rectangle 7"/>
          <p:cNvSpPr>
            <a:spLocks noChangeArrowheads="1"/>
          </p:cNvSpPr>
          <p:nvPr/>
        </p:nvSpPr>
        <p:spPr bwMode="auto">
          <a:xfrm>
            <a:off x="2987675" y="3298825"/>
            <a:ext cx="1416050" cy="366713"/>
          </a:xfrm>
          <a:prstGeom prst="rect">
            <a:avLst/>
          </a:prstGeom>
          <a:noFill/>
          <a:ln w="9525">
            <a:noFill/>
            <a:miter lim="800000"/>
            <a:headEnd/>
            <a:tailEnd/>
          </a:ln>
        </p:spPr>
        <p:txBody>
          <a:bodyPr wrap="none">
            <a:spAutoFit/>
          </a:bodyPr>
          <a:lstStyle/>
          <a:p>
            <a:r>
              <a:rPr lang="es-ES" b="1" dirty="0">
                <a:solidFill>
                  <a:schemeClr val="bg1"/>
                </a:solidFill>
              </a:rPr>
              <a:t>Resultados</a:t>
            </a:r>
            <a:endParaRPr lang="es-CL" b="1" dirty="0">
              <a:solidFill>
                <a:schemeClr val="bg1"/>
              </a:solidFill>
            </a:endParaRPr>
          </a:p>
        </p:txBody>
      </p:sp>
      <p:grpSp>
        <p:nvGrpSpPr>
          <p:cNvPr id="2" name="Group 8"/>
          <p:cNvGrpSpPr>
            <a:grpSpLocks/>
          </p:cNvGrpSpPr>
          <p:nvPr/>
        </p:nvGrpSpPr>
        <p:grpSpPr bwMode="auto">
          <a:xfrm>
            <a:off x="7091363" y="2219325"/>
            <a:ext cx="1874837" cy="1227138"/>
            <a:chOff x="4603" y="1241"/>
            <a:chExt cx="1181" cy="773"/>
          </a:xfrm>
        </p:grpSpPr>
        <p:sp>
          <p:nvSpPr>
            <p:cNvPr id="25615" name="Text Box 9"/>
            <p:cNvSpPr txBox="1">
              <a:spLocks noChangeArrowheads="1"/>
            </p:cNvSpPr>
            <p:nvPr/>
          </p:nvSpPr>
          <p:spPr bwMode="auto">
            <a:xfrm>
              <a:off x="4673" y="1241"/>
              <a:ext cx="1111" cy="659"/>
            </a:xfrm>
            <a:prstGeom prst="rect">
              <a:avLst/>
            </a:prstGeom>
            <a:noFill/>
            <a:ln w="9525">
              <a:noFill/>
              <a:miter lim="800000"/>
              <a:headEnd/>
              <a:tailEnd/>
            </a:ln>
          </p:spPr>
          <p:txBody>
            <a:bodyPr lIns="0" tIns="0" rIns="0" bIns="0">
              <a:spAutoFit/>
            </a:bodyPr>
            <a:lstStyle/>
            <a:p>
              <a:pPr marL="177800" indent="-177800">
                <a:lnSpc>
                  <a:spcPct val="85000"/>
                </a:lnSpc>
                <a:buClr>
                  <a:srgbClr val="FF0000"/>
                </a:buClr>
                <a:buSzPct val="130000"/>
                <a:buFontTx/>
                <a:buChar char="•"/>
              </a:pPr>
              <a:r>
                <a:rPr lang="es-ES" sz="1600" b="1" dirty="0">
                  <a:cs typeface="Arial" pitchFamily="34" charset="0"/>
                </a:rPr>
                <a:t>Leer</a:t>
              </a:r>
            </a:p>
            <a:p>
              <a:pPr marL="177800" indent="-177800">
                <a:lnSpc>
                  <a:spcPct val="85000"/>
                </a:lnSpc>
                <a:buClr>
                  <a:srgbClr val="FF0000"/>
                </a:buClr>
                <a:buSzPct val="130000"/>
                <a:buFontTx/>
                <a:buChar char="•"/>
              </a:pPr>
              <a:r>
                <a:rPr lang="es-ES" sz="1600" b="1" dirty="0">
                  <a:cs typeface="Arial" pitchFamily="34" charset="0"/>
                </a:rPr>
                <a:t>Escribir</a:t>
              </a:r>
            </a:p>
            <a:p>
              <a:pPr marL="177800" indent="-177800">
                <a:lnSpc>
                  <a:spcPct val="85000"/>
                </a:lnSpc>
                <a:buClr>
                  <a:srgbClr val="FF0000"/>
                </a:buClr>
                <a:buSzPct val="130000"/>
                <a:buFontTx/>
                <a:buChar char="•"/>
              </a:pPr>
              <a:r>
                <a:rPr lang="es-ES" sz="1600" b="1" dirty="0">
                  <a:cs typeface="Arial" pitchFamily="34" charset="0"/>
                </a:rPr>
                <a:t>Habilidades Numéricas</a:t>
              </a:r>
            </a:p>
            <a:p>
              <a:pPr marL="177800" indent="-177800">
                <a:lnSpc>
                  <a:spcPct val="85000"/>
                </a:lnSpc>
                <a:buClr>
                  <a:srgbClr val="FF0000"/>
                </a:buClr>
                <a:buSzPct val="130000"/>
                <a:buFontTx/>
                <a:buChar char="•"/>
              </a:pPr>
              <a:r>
                <a:rPr lang="es-ES" sz="1600" b="1" dirty="0">
                  <a:cs typeface="Arial" pitchFamily="34" charset="0"/>
                </a:rPr>
                <a:t>Etc.</a:t>
              </a:r>
              <a:endParaRPr lang="es-CL" sz="1600" b="1" dirty="0">
                <a:cs typeface="Arial" pitchFamily="34" charset="0"/>
              </a:endParaRPr>
            </a:p>
          </p:txBody>
        </p:sp>
        <p:cxnSp>
          <p:nvCxnSpPr>
            <p:cNvPr id="25616" name="AutoShape 10"/>
            <p:cNvCxnSpPr>
              <a:cxnSpLocks noChangeShapeType="1"/>
              <a:stCxn id="25615" idx="2"/>
              <a:endCxn id="8196" idx="6"/>
            </p:cNvCxnSpPr>
            <p:nvPr/>
          </p:nvCxnSpPr>
          <p:spPr bwMode="auto">
            <a:xfrm rot="5400000">
              <a:off x="4859" y="1644"/>
              <a:ext cx="114" cy="626"/>
            </a:xfrm>
            <a:prstGeom prst="bentConnector2">
              <a:avLst/>
            </a:prstGeom>
            <a:noFill/>
            <a:ln w="19050">
              <a:solidFill>
                <a:srgbClr val="FF0000"/>
              </a:solidFill>
              <a:miter lim="800000"/>
              <a:headEnd type="oval" w="med" len="med"/>
              <a:tailEnd/>
            </a:ln>
          </p:spPr>
        </p:cxnSp>
      </p:grpSp>
      <p:grpSp>
        <p:nvGrpSpPr>
          <p:cNvPr id="3" name="Group 11"/>
          <p:cNvGrpSpPr>
            <a:grpSpLocks/>
          </p:cNvGrpSpPr>
          <p:nvPr/>
        </p:nvGrpSpPr>
        <p:grpSpPr bwMode="auto">
          <a:xfrm>
            <a:off x="107950" y="2865438"/>
            <a:ext cx="2159000" cy="2165350"/>
            <a:chOff x="204" y="1739"/>
            <a:chExt cx="1360" cy="1364"/>
          </a:xfrm>
        </p:grpSpPr>
        <p:sp>
          <p:nvSpPr>
            <p:cNvPr id="25613" name="Text Box 12"/>
            <p:cNvSpPr txBox="1">
              <a:spLocks noChangeArrowheads="1"/>
            </p:cNvSpPr>
            <p:nvPr/>
          </p:nvSpPr>
          <p:spPr bwMode="auto">
            <a:xfrm>
              <a:off x="204" y="1739"/>
              <a:ext cx="1360" cy="582"/>
            </a:xfrm>
            <a:prstGeom prst="rect">
              <a:avLst/>
            </a:prstGeom>
            <a:noFill/>
            <a:ln w="9525">
              <a:noFill/>
              <a:miter lim="800000"/>
              <a:headEnd/>
              <a:tailEnd/>
            </a:ln>
          </p:spPr>
          <p:txBody>
            <a:bodyPr>
              <a:spAutoFit/>
            </a:bodyPr>
            <a:lstStyle/>
            <a:p>
              <a:pPr marL="177800" indent="-177800">
                <a:lnSpc>
                  <a:spcPct val="85000"/>
                </a:lnSpc>
                <a:buClr>
                  <a:srgbClr val="FF0000"/>
                </a:buClr>
                <a:buSzPct val="130000"/>
                <a:buFontTx/>
                <a:buChar char="•"/>
              </a:pPr>
              <a:r>
                <a:rPr lang="es-ES" sz="1600" b="1" dirty="0">
                  <a:cs typeface="Arial" pitchFamily="34" charset="0"/>
                </a:rPr>
                <a:t>Comunicación</a:t>
              </a:r>
            </a:p>
            <a:p>
              <a:pPr marL="177800" indent="-177800">
                <a:lnSpc>
                  <a:spcPct val="85000"/>
                </a:lnSpc>
                <a:buClr>
                  <a:srgbClr val="FF0000"/>
                </a:buClr>
                <a:buSzPct val="130000"/>
                <a:buFontTx/>
                <a:buChar char="•"/>
              </a:pPr>
              <a:r>
                <a:rPr lang="es-ES" sz="1600" b="1" dirty="0">
                  <a:cs typeface="Arial" pitchFamily="34" charset="0"/>
                </a:rPr>
                <a:t>Trabajo en Equipo</a:t>
              </a:r>
            </a:p>
            <a:p>
              <a:pPr marL="177800" indent="-177800">
                <a:lnSpc>
                  <a:spcPct val="85000"/>
                </a:lnSpc>
                <a:buClr>
                  <a:srgbClr val="FF0000"/>
                </a:buClr>
                <a:buSzPct val="130000"/>
                <a:buFontTx/>
                <a:buChar char="•"/>
              </a:pPr>
              <a:r>
                <a:rPr lang="es-ES" sz="1600" b="1" dirty="0">
                  <a:cs typeface="Arial" pitchFamily="34" charset="0"/>
                </a:rPr>
                <a:t>Adaptabilidad</a:t>
              </a:r>
            </a:p>
            <a:p>
              <a:pPr marL="177800" indent="-177800">
                <a:lnSpc>
                  <a:spcPct val="85000"/>
                </a:lnSpc>
                <a:buClr>
                  <a:srgbClr val="FF0000"/>
                </a:buClr>
                <a:buSzPct val="130000"/>
                <a:buFontTx/>
                <a:buChar char="•"/>
              </a:pPr>
              <a:r>
                <a:rPr lang="es-ES" sz="1600" b="1" dirty="0">
                  <a:cs typeface="Arial" pitchFamily="34" charset="0"/>
                </a:rPr>
                <a:t>Etc.</a:t>
              </a:r>
              <a:endParaRPr lang="es-CL" sz="1600" b="1" dirty="0">
                <a:cs typeface="Arial" pitchFamily="34" charset="0"/>
              </a:endParaRPr>
            </a:p>
          </p:txBody>
        </p:sp>
        <p:cxnSp>
          <p:nvCxnSpPr>
            <p:cNvPr id="25614" name="AutoShape 13"/>
            <p:cNvCxnSpPr>
              <a:cxnSpLocks noChangeShapeType="1"/>
              <a:stCxn id="25613" idx="2"/>
              <a:endCxn id="8198" idx="2"/>
            </p:cNvCxnSpPr>
            <p:nvPr/>
          </p:nvCxnSpPr>
          <p:spPr bwMode="auto">
            <a:xfrm rot="16200000" flipH="1">
              <a:off x="561" y="2644"/>
              <a:ext cx="782" cy="136"/>
            </a:xfrm>
            <a:prstGeom prst="bentConnector2">
              <a:avLst/>
            </a:prstGeom>
            <a:noFill/>
            <a:ln w="19050">
              <a:solidFill>
                <a:srgbClr val="FF0000"/>
              </a:solidFill>
              <a:miter lim="800000"/>
              <a:headEnd type="oval" w="med" len="med"/>
              <a:tailEnd/>
            </a:ln>
          </p:spPr>
        </p:cxnSp>
      </p:grpSp>
      <p:grpSp>
        <p:nvGrpSpPr>
          <p:cNvPr id="4" name="Group 14"/>
          <p:cNvGrpSpPr>
            <a:grpSpLocks/>
          </p:cNvGrpSpPr>
          <p:nvPr/>
        </p:nvGrpSpPr>
        <p:grpSpPr bwMode="auto">
          <a:xfrm>
            <a:off x="6202363" y="4300538"/>
            <a:ext cx="2833687" cy="952500"/>
            <a:chOff x="4043" y="2552"/>
            <a:chExt cx="1785" cy="600"/>
          </a:xfrm>
        </p:grpSpPr>
        <p:sp>
          <p:nvSpPr>
            <p:cNvPr id="25611" name="Text Box 15"/>
            <p:cNvSpPr txBox="1">
              <a:spLocks noChangeArrowheads="1"/>
            </p:cNvSpPr>
            <p:nvPr/>
          </p:nvSpPr>
          <p:spPr bwMode="auto">
            <a:xfrm>
              <a:off x="4287" y="2552"/>
              <a:ext cx="1541" cy="425"/>
            </a:xfrm>
            <a:prstGeom prst="rect">
              <a:avLst/>
            </a:prstGeom>
            <a:noFill/>
            <a:ln w="9525">
              <a:noFill/>
              <a:miter lim="800000"/>
              <a:headEnd/>
              <a:tailEnd/>
            </a:ln>
          </p:spPr>
          <p:txBody>
            <a:bodyPr bIns="0">
              <a:spAutoFit/>
            </a:bodyPr>
            <a:lstStyle/>
            <a:p>
              <a:pPr marL="177800" indent="-177800">
                <a:lnSpc>
                  <a:spcPct val="85000"/>
                </a:lnSpc>
                <a:buClr>
                  <a:srgbClr val="FF0000"/>
                </a:buClr>
                <a:buSzPct val="130000"/>
                <a:buFontTx/>
                <a:buChar char="•"/>
              </a:pPr>
              <a:r>
                <a:rPr lang="es-ES" sz="1600" b="1" dirty="0">
                  <a:cs typeface="Arial" pitchFamily="34" charset="0"/>
                </a:rPr>
                <a:t>Operar una Máquina</a:t>
              </a:r>
            </a:p>
            <a:p>
              <a:pPr marL="177800" indent="-177800">
                <a:lnSpc>
                  <a:spcPct val="85000"/>
                </a:lnSpc>
                <a:buClr>
                  <a:srgbClr val="FF0000"/>
                </a:buClr>
                <a:buSzPct val="130000"/>
                <a:buFontTx/>
                <a:buChar char="•"/>
              </a:pPr>
              <a:r>
                <a:rPr lang="es-ES" sz="1600" b="1" dirty="0">
                  <a:cs typeface="Arial" pitchFamily="34" charset="0"/>
                </a:rPr>
                <a:t>Llenar un Formulario</a:t>
              </a:r>
            </a:p>
            <a:p>
              <a:pPr marL="177800" indent="-177800">
                <a:lnSpc>
                  <a:spcPct val="85000"/>
                </a:lnSpc>
                <a:buClr>
                  <a:srgbClr val="FF0000"/>
                </a:buClr>
                <a:buSzPct val="130000"/>
                <a:buFontTx/>
                <a:buChar char="•"/>
              </a:pPr>
              <a:r>
                <a:rPr lang="es-ES" sz="1600" b="1" dirty="0">
                  <a:cs typeface="Arial" pitchFamily="34" charset="0"/>
                </a:rPr>
                <a:t>Etc.</a:t>
              </a:r>
              <a:endParaRPr lang="es-CL" sz="1600" b="1" dirty="0">
                <a:cs typeface="Arial" pitchFamily="34" charset="0"/>
              </a:endParaRPr>
            </a:p>
          </p:txBody>
        </p:sp>
        <p:cxnSp>
          <p:nvCxnSpPr>
            <p:cNvPr id="25612" name="AutoShape 16"/>
            <p:cNvCxnSpPr>
              <a:cxnSpLocks noChangeShapeType="1"/>
              <a:stCxn id="25611" idx="2"/>
              <a:endCxn id="8197" idx="6"/>
            </p:cNvCxnSpPr>
            <p:nvPr/>
          </p:nvCxnSpPr>
          <p:spPr bwMode="auto">
            <a:xfrm rot="5400000">
              <a:off x="4463" y="2557"/>
              <a:ext cx="175" cy="1015"/>
            </a:xfrm>
            <a:prstGeom prst="bentConnector2">
              <a:avLst/>
            </a:prstGeom>
            <a:noFill/>
            <a:ln w="19050">
              <a:solidFill>
                <a:srgbClr val="FF0000"/>
              </a:solidFill>
              <a:miter lim="800000"/>
              <a:headEnd type="oval" w="med" len="med"/>
              <a:tailEnd/>
            </a:ln>
          </p:spPr>
        </p:cxnSp>
      </p:grpSp>
      <p:sp>
        <p:nvSpPr>
          <p:cNvPr id="25610" name="Title 17"/>
          <p:cNvSpPr>
            <a:spLocks noGrp="1"/>
          </p:cNvSpPr>
          <p:nvPr>
            <p:ph type="title"/>
          </p:nvPr>
        </p:nvSpPr>
        <p:spPr>
          <a:xfrm>
            <a:off x="457200" y="914400"/>
            <a:ext cx="8229600" cy="685800"/>
          </a:xfrm>
        </p:spPr>
        <p:txBody>
          <a:bodyPr>
            <a:normAutofit fontScale="90000"/>
          </a:bodyPr>
          <a:lstStyle/>
          <a:p>
            <a:r>
              <a:rPr lang="es-ES" dirty="0" smtClean="0">
                <a:solidFill>
                  <a:srgbClr val="3C3C65"/>
                </a:solidFill>
              </a:rPr>
              <a:t>Desempeño = Resultados + Competencias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dissolve">
                                      <p:cBhvr>
                                        <p:cTn id="7" dur="500"/>
                                        <p:tgtEl>
                                          <p:spTgt spid="8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dissolve">
                                      <p:cBhvr>
                                        <p:cTn id="12" dur="500"/>
                                        <p:tgtEl>
                                          <p:spTgt spid="81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dissolve">
                                      <p:cBhvr>
                                        <p:cTn id="17" dur="500"/>
                                        <p:tgtEl>
                                          <p:spTgt spid="81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dissolve">
                                      <p:cBhvr>
                                        <p:cTn id="22" dur="500"/>
                                        <p:tgtEl>
                                          <p:spTgt spid="81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down)">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down)">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nimBg="1"/>
      <p:bldP spid="8196" grpId="0" animBg="1"/>
      <p:bldP spid="8197" grpId="0" animBg="1"/>
      <p:bldP spid="819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a:bodyPr>
          <a:lstStyle/>
          <a:p>
            <a:r>
              <a:rPr lang="es-CL" sz="4000" i="1" dirty="0" smtClean="0">
                <a:latin typeface="Algerian" pitchFamily="82" charset="0"/>
              </a:rPr>
              <a:t>Cambia todo Cambia</a:t>
            </a:r>
            <a:endParaRPr lang="es-ES" sz="4000" i="1" dirty="0">
              <a:latin typeface="Algerian" pitchFamily="82" charset="0"/>
            </a:endParaRPr>
          </a:p>
        </p:txBody>
      </p:sp>
      <p:sp>
        <p:nvSpPr>
          <p:cNvPr id="3" name="2 Marcador de contenido"/>
          <p:cNvSpPr>
            <a:spLocks noGrp="1"/>
          </p:cNvSpPr>
          <p:nvPr>
            <p:ph idx="1"/>
          </p:nvPr>
        </p:nvSpPr>
        <p:spPr>
          <a:xfrm>
            <a:off x="457200" y="1628800"/>
            <a:ext cx="8229600" cy="4248473"/>
          </a:xfrm>
          <a:solidFill>
            <a:srgbClr val="00B0F0"/>
          </a:solidFill>
        </p:spPr>
        <p:txBody>
          <a:bodyPr>
            <a:normAutofit/>
          </a:bodyPr>
          <a:lstStyle/>
          <a:p>
            <a:pPr algn="just"/>
            <a:r>
              <a:rPr lang="es-CL" sz="2400" b="1" dirty="0" smtClean="0"/>
              <a:t>El trabajo que estamos acostumbrados a pensar es el trabajo del homo faber, expresión que deriva del latín y que quiere decir hombre que hace algo. </a:t>
            </a:r>
          </a:p>
          <a:p>
            <a:pPr algn="just"/>
            <a:r>
              <a:rPr lang="es-CL" sz="2400" b="1" dirty="0" smtClean="0"/>
              <a:t>El hacer es el ejecutar una serie de operaciones que transforman un trozo del mundo, una materia prima, en un producto elaborado, conforme a un proyecto. La mano actúa según un proyecto y transforma las cosas.</a:t>
            </a:r>
          </a:p>
          <a:p>
            <a:pPr algn="just"/>
            <a:r>
              <a:rPr lang="es-CL" sz="2400" b="1" dirty="0" smtClean="0"/>
              <a:t>Esta idea de trabajo ha dominado el siglo XIX y XX y ha originado grandes problemas y pretensiones al hombre y es la idea que entro en crisis y que hoy esta cambiando.</a:t>
            </a:r>
            <a:endParaRPr lang="es-ES" sz="24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reeform 2"/>
          <p:cNvSpPr>
            <a:spLocks/>
          </p:cNvSpPr>
          <p:nvPr/>
        </p:nvSpPr>
        <p:spPr bwMode="auto">
          <a:xfrm>
            <a:off x="2368550" y="1344613"/>
            <a:ext cx="4425950" cy="617537"/>
          </a:xfrm>
          <a:custGeom>
            <a:avLst/>
            <a:gdLst>
              <a:gd name="T0" fmla="*/ 0 w 2788"/>
              <a:gd name="T1" fmla="*/ 2147483647 h 389"/>
              <a:gd name="T2" fmla="*/ 2147483647 w 2788"/>
              <a:gd name="T3" fmla="*/ 2147483647 h 389"/>
              <a:gd name="T4" fmla="*/ 2147483647 w 2788"/>
              <a:gd name="T5" fmla="*/ 2147483647 h 389"/>
              <a:gd name="T6" fmla="*/ 2147483647 w 2788"/>
              <a:gd name="T7" fmla="*/ 0 h 389"/>
              <a:gd name="T8" fmla="*/ 2147483647 w 2788"/>
              <a:gd name="T9" fmla="*/ 0 h 389"/>
              <a:gd name="T10" fmla="*/ 0 w 2788"/>
              <a:gd name="T11" fmla="*/ 2147483647 h 389"/>
              <a:gd name="T12" fmla="*/ 0 w 2788"/>
              <a:gd name="T13" fmla="*/ 2147483647 h 389"/>
              <a:gd name="T14" fmla="*/ 0 60000 65536"/>
              <a:gd name="T15" fmla="*/ 0 60000 65536"/>
              <a:gd name="T16" fmla="*/ 0 60000 65536"/>
              <a:gd name="T17" fmla="*/ 0 60000 65536"/>
              <a:gd name="T18" fmla="*/ 0 60000 65536"/>
              <a:gd name="T19" fmla="*/ 0 60000 65536"/>
              <a:gd name="T20" fmla="*/ 0 60000 65536"/>
              <a:gd name="T21" fmla="*/ 0 w 2788"/>
              <a:gd name="T22" fmla="*/ 0 h 389"/>
              <a:gd name="T23" fmla="*/ 2788 w 2788"/>
              <a:gd name="T24" fmla="*/ 389 h 3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88" h="389">
                <a:moveTo>
                  <a:pt x="0" y="388"/>
                </a:moveTo>
                <a:lnTo>
                  <a:pt x="2787" y="388"/>
                </a:lnTo>
                <a:lnTo>
                  <a:pt x="2787" y="251"/>
                </a:lnTo>
                <a:lnTo>
                  <a:pt x="1520" y="0"/>
                </a:lnTo>
                <a:lnTo>
                  <a:pt x="1313" y="0"/>
                </a:lnTo>
                <a:lnTo>
                  <a:pt x="0" y="228"/>
                </a:lnTo>
                <a:lnTo>
                  <a:pt x="0" y="388"/>
                </a:lnTo>
              </a:path>
            </a:pathLst>
          </a:custGeom>
          <a:gradFill rotWithShape="0">
            <a:gsLst>
              <a:gs pos="0">
                <a:srgbClr val="470000"/>
              </a:gs>
              <a:gs pos="50000">
                <a:srgbClr val="990000"/>
              </a:gs>
              <a:gs pos="100000">
                <a:srgbClr val="470000"/>
              </a:gs>
            </a:gsLst>
            <a:lin ang="5400000" scaled="1"/>
          </a:gradFill>
          <a:ln w="12700" cap="rnd">
            <a:noFill/>
            <a:round/>
            <a:headEnd/>
            <a:tailEnd/>
          </a:ln>
        </p:spPr>
        <p:txBody>
          <a:bodyPr/>
          <a:lstStyle/>
          <a:p>
            <a:endParaRPr lang="es-ES" dirty="0"/>
          </a:p>
        </p:txBody>
      </p:sp>
      <p:sp>
        <p:nvSpPr>
          <p:cNvPr id="26627" name="Freeform 3"/>
          <p:cNvSpPr>
            <a:spLocks/>
          </p:cNvSpPr>
          <p:nvPr/>
        </p:nvSpPr>
        <p:spPr bwMode="auto">
          <a:xfrm>
            <a:off x="3482975" y="1887538"/>
            <a:ext cx="2184400" cy="3917950"/>
          </a:xfrm>
          <a:custGeom>
            <a:avLst/>
            <a:gdLst>
              <a:gd name="T0" fmla="*/ 2147483647 w 1376"/>
              <a:gd name="T1" fmla="*/ 0 h 2468"/>
              <a:gd name="T2" fmla="*/ 2147483647 w 1376"/>
              <a:gd name="T3" fmla="*/ 2147483647 h 2468"/>
              <a:gd name="T4" fmla="*/ 2147483647 w 1376"/>
              <a:gd name="T5" fmla="*/ 2147483647 h 2468"/>
              <a:gd name="T6" fmla="*/ 2147483647 w 1376"/>
              <a:gd name="T7" fmla="*/ 2147483647 h 2468"/>
              <a:gd name="T8" fmla="*/ 2147483647 w 1376"/>
              <a:gd name="T9" fmla="*/ 2147483647 h 2468"/>
              <a:gd name="T10" fmla="*/ 2147483647 w 1376"/>
              <a:gd name="T11" fmla="*/ 2147483647 h 2468"/>
              <a:gd name="T12" fmla="*/ 0 w 1376"/>
              <a:gd name="T13" fmla="*/ 2147483647 h 2468"/>
              <a:gd name="T14" fmla="*/ 0 w 1376"/>
              <a:gd name="T15" fmla="*/ 2147483647 h 2468"/>
              <a:gd name="T16" fmla="*/ 2147483647 w 1376"/>
              <a:gd name="T17" fmla="*/ 2147483647 h 2468"/>
              <a:gd name="T18" fmla="*/ 2147483647 w 1376"/>
              <a:gd name="T19" fmla="*/ 2147483647 h 2468"/>
              <a:gd name="T20" fmla="*/ 2147483647 w 1376"/>
              <a:gd name="T21" fmla="*/ 2147483647 h 2468"/>
              <a:gd name="T22" fmla="*/ 2147483647 w 1376"/>
              <a:gd name="T23" fmla="*/ 0 h 24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76"/>
              <a:gd name="T37" fmla="*/ 0 h 2468"/>
              <a:gd name="T38" fmla="*/ 1376 w 1376"/>
              <a:gd name="T39" fmla="*/ 2468 h 246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76" h="2468">
                <a:moveTo>
                  <a:pt x="688" y="0"/>
                </a:moveTo>
                <a:lnTo>
                  <a:pt x="893" y="1119"/>
                </a:lnTo>
                <a:lnTo>
                  <a:pt x="893" y="2078"/>
                </a:lnTo>
                <a:lnTo>
                  <a:pt x="1031" y="2078"/>
                </a:lnTo>
                <a:lnTo>
                  <a:pt x="1375" y="2238"/>
                </a:lnTo>
                <a:lnTo>
                  <a:pt x="1375" y="2467"/>
                </a:lnTo>
                <a:lnTo>
                  <a:pt x="0" y="2467"/>
                </a:lnTo>
                <a:lnTo>
                  <a:pt x="0" y="2261"/>
                </a:lnTo>
                <a:lnTo>
                  <a:pt x="275" y="2101"/>
                </a:lnTo>
                <a:lnTo>
                  <a:pt x="435" y="2101"/>
                </a:lnTo>
                <a:lnTo>
                  <a:pt x="435" y="1119"/>
                </a:lnTo>
                <a:lnTo>
                  <a:pt x="688" y="0"/>
                </a:lnTo>
              </a:path>
            </a:pathLst>
          </a:custGeom>
          <a:gradFill rotWithShape="0">
            <a:gsLst>
              <a:gs pos="0">
                <a:srgbClr val="470000"/>
              </a:gs>
              <a:gs pos="50000">
                <a:srgbClr val="990000"/>
              </a:gs>
              <a:gs pos="100000">
                <a:srgbClr val="470000"/>
              </a:gs>
            </a:gsLst>
            <a:lin ang="5400000" scaled="1"/>
          </a:gradFill>
          <a:ln w="12700" cap="rnd">
            <a:noFill/>
            <a:round/>
            <a:headEnd/>
            <a:tailEnd/>
          </a:ln>
        </p:spPr>
        <p:txBody>
          <a:bodyPr/>
          <a:lstStyle/>
          <a:p>
            <a:endParaRPr lang="es-ES" dirty="0"/>
          </a:p>
        </p:txBody>
      </p:sp>
      <p:sp>
        <p:nvSpPr>
          <p:cNvPr id="26628" name="Line 4"/>
          <p:cNvSpPr>
            <a:spLocks noChangeShapeType="1"/>
          </p:cNvSpPr>
          <p:nvPr/>
        </p:nvSpPr>
        <p:spPr bwMode="auto">
          <a:xfrm>
            <a:off x="2740025" y="1938338"/>
            <a:ext cx="1162050" cy="2660650"/>
          </a:xfrm>
          <a:prstGeom prst="line">
            <a:avLst/>
          </a:prstGeom>
          <a:noFill/>
          <a:ln w="12700">
            <a:solidFill>
              <a:schemeClr val="tx1"/>
            </a:solidFill>
            <a:round/>
            <a:headEnd/>
            <a:tailEnd/>
          </a:ln>
        </p:spPr>
        <p:txBody>
          <a:bodyPr wrap="none" anchor="ctr"/>
          <a:lstStyle/>
          <a:p>
            <a:endParaRPr lang="es-ES" dirty="0"/>
          </a:p>
        </p:txBody>
      </p:sp>
      <p:sp>
        <p:nvSpPr>
          <p:cNvPr id="26629" name="Line 5"/>
          <p:cNvSpPr>
            <a:spLocks noChangeShapeType="1"/>
          </p:cNvSpPr>
          <p:nvPr/>
        </p:nvSpPr>
        <p:spPr bwMode="auto">
          <a:xfrm>
            <a:off x="2732088" y="1938338"/>
            <a:ext cx="1587" cy="2628900"/>
          </a:xfrm>
          <a:prstGeom prst="line">
            <a:avLst/>
          </a:prstGeom>
          <a:noFill/>
          <a:ln w="12700">
            <a:solidFill>
              <a:schemeClr val="tx1"/>
            </a:solidFill>
            <a:round/>
            <a:headEnd/>
            <a:tailEnd/>
          </a:ln>
        </p:spPr>
        <p:txBody>
          <a:bodyPr wrap="none" anchor="ctr"/>
          <a:lstStyle/>
          <a:p>
            <a:endParaRPr lang="es-ES" dirty="0"/>
          </a:p>
        </p:txBody>
      </p:sp>
      <p:sp>
        <p:nvSpPr>
          <p:cNvPr id="26630" name="Line 6"/>
          <p:cNvSpPr>
            <a:spLocks noChangeShapeType="1"/>
          </p:cNvSpPr>
          <p:nvPr/>
        </p:nvSpPr>
        <p:spPr bwMode="auto">
          <a:xfrm flipH="1">
            <a:off x="1524000" y="1938338"/>
            <a:ext cx="1214438" cy="2624137"/>
          </a:xfrm>
          <a:prstGeom prst="line">
            <a:avLst/>
          </a:prstGeom>
          <a:noFill/>
          <a:ln w="12700">
            <a:solidFill>
              <a:schemeClr val="tx1"/>
            </a:solidFill>
            <a:round/>
            <a:headEnd/>
            <a:tailEnd/>
          </a:ln>
        </p:spPr>
        <p:txBody>
          <a:bodyPr wrap="none" anchor="ctr"/>
          <a:lstStyle/>
          <a:p>
            <a:endParaRPr lang="es-ES" dirty="0"/>
          </a:p>
        </p:txBody>
      </p:sp>
      <p:sp>
        <p:nvSpPr>
          <p:cNvPr id="26631" name="Freeform 7"/>
          <p:cNvSpPr>
            <a:spLocks/>
          </p:cNvSpPr>
          <p:nvPr/>
        </p:nvSpPr>
        <p:spPr bwMode="auto">
          <a:xfrm>
            <a:off x="1433513" y="4564063"/>
            <a:ext cx="2536825" cy="835025"/>
          </a:xfrm>
          <a:custGeom>
            <a:avLst/>
            <a:gdLst>
              <a:gd name="T0" fmla="*/ 2147483647 w 1598"/>
              <a:gd name="T1" fmla="*/ 0 h 526"/>
              <a:gd name="T2" fmla="*/ 0 w 1598"/>
              <a:gd name="T3" fmla="*/ 2147483647 h 526"/>
              <a:gd name="T4" fmla="*/ 2147483647 w 1598"/>
              <a:gd name="T5" fmla="*/ 2147483647 h 526"/>
              <a:gd name="T6" fmla="*/ 2147483647 w 1598"/>
              <a:gd name="T7" fmla="*/ 2147483647 h 526"/>
              <a:gd name="T8" fmla="*/ 2147483647 w 1598"/>
              <a:gd name="T9" fmla="*/ 2147483647 h 526"/>
              <a:gd name="T10" fmla="*/ 2147483647 w 1598"/>
              <a:gd name="T11" fmla="*/ 2147483647 h 526"/>
              <a:gd name="T12" fmla="*/ 2147483647 w 1598"/>
              <a:gd name="T13" fmla="*/ 2147483647 h 526"/>
              <a:gd name="T14" fmla="*/ 2147483647 w 1598"/>
              <a:gd name="T15" fmla="*/ 2147483647 h 526"/>
              <a:gd name="T16" fmla="*/ 2147483647 w 1598"/>
              <a:gd name="T17" fmla="*/ 2147483647 h 526"/>
              <a:gd name="T18" fmla="*/ 2147483647 w 1598"/>
              <a:gd name="T19" fmla="*/ 2147483647 h 526"/>
              <a:gd name="T20" fmla="*/ 2147483647 w 1598"/>
              <a:gd name="T21" fmla="*/ 2147483647 h 526"/>
              <a:gd name="T22" fmla="*/ 2147483647 w 1598"/>
              <a:gd name="T23" fmla="*/ 2147483647 h 526"/>
              <a:gd name="T24" fmla="*/ 2147483647 w 1598"/>
              <a:gd name="T25" fmla="*/ 2147483647 h 526"/>
              <a:gd name="T26" fmla="*/ 2147483647 w 1598"/>
              <a:gd name="T27" fmla="*/ 2147483647 h 526"/>
              <a:gd name="T28" fmla="*/ 2147483647 w 1598"/>
              <a:gd name="T29" fmla="*/ 2147483647 h 526"/>
              <a:gd name="T30" fmla="*/ 2147483647 w 1598"/>
              <a:gd name="T31" fmla="*/ 2147483647 h 526"/>
              <a:gd name="T32" fmla="*/ 2147483647 w 1598"/>
              <a:gd name="T33" fmla="*/ 2147483647 h 526"/>
              <a:gd name="T34" fmla="*/ 2147483647 w 1598"/>
              <a:gd name="T35" fmla="*/ 2147483647 h 526"/>
              <a:gd name="T36" fmla="*/ 2147483647 w 1598"/>
              <a:gd name="T37" fmla="*/ 2147483647 h 526"/>
              <a:gd name="T38" fmla="*/ 2147483647 w 1598"/>
              <a:gd name="T39" fmla="*/ 2147483647 h 526"/>
              <a:gd name="T40" fmla="*/ 2147483647 w 1598"/>
              <a:gd name="T41" fmla="*/ 2147483647 h 526"/>
              <a:gd name="T42" fmla="*/ 2147483647 w 1598"/>
              <a:gd name="T43" fmla="*/ 2147483647 h 526"/>
              <a:gd name="T44" fmla="*/ 2147483647 w 1598"/>
              <a:gd name="T45" fmla="*/ 2147483647 h 526"/>
              <a:gd name="T46" fmla="*/ 2147483647 w 1598"/>
              <a:gd name="T47" fmla="*/ 2147483647 h 526"/>
              <a:gd name="T48" fmla="*/ 2147483647 w 1598"/>
              <a:gd name="T49" fmla="*/ 2147483647 h 526"/>
              <a:gd name="T50" fmla="*/ 2147483647 w 1598"/>
              <a:gd name="T51" fmla="*/ 2147483647 h 526"/>
              <a:gd name="T52" fmla="*/ 2147483647 w 1598"/>
              <a:gd name="T53" fmla="*/ 2147483647 h 526"/>
              <a:gd name="T54" fmla="*/ 2147483647 w 1598"/>
              <a:gd name="T55" fmla="*/ 2147483647 h 526"/>
              <a:gd name="T56" fmla="*/ 2147483647 w 1598"/>
              <a:gd name="T57" fmla="*/ 2147483647 h 526"/>
              <a:gd name="T58" fmla="*/ 2147483647 w 1598"/>
              <a:gd name="T59" fmla="*/ 2147483647 h 526"/>
              <a:gd name="T60" fmla="*/ 2147483647 w 1598"/>
              <a:gd name="T61" fmla="*/ 0 h 5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598"/>
              <a:gd name="T94" fmla="*/ 0 h 526"/>
              <a:gd name="T95" fmla="*/ 1598 w 1598"/>
              <a:gd name="T96" fmla="*/ 526 h 5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598" h="526">
                <a:moveTo>
                  <a:pt x="7" y="0"/>
                </a:moveTo>
                <a:lnTo>
                  <a:pt x="0" y="55"/>
                </a:lnTo>
                <a:lnTo>
                  <a:pt x="7" y="125"/>
                </a:lnTo>
                <a:lnTo>
                  <a:pt x="31" y="196"/>
                </a:lnTo>
                <a:lnTo>
                  <a:pt x="75" y="266"/>
                </a:lnTo>
                <a:lnTo>
                  <a:pt x="143" y="329"/>
                </a:lnTo>
                <a:lnTo>
                  <a:pt x="226" y="388"/>
                </a:lnTo>
                <a:lnTo>
                  <a:pt x="310" y="428"/>
                </a:lnTo>
                <a:lnTo>
                  <a:pt x="381" y="455"/>
                </a:lnTo>
                <a:lnTo>
                  <a:pt x="460" y="482"/>
                </a:lnTo>
                <a:lnTo>
                  <a:pt x="536" y="498"/>
                </a:lnTo>
                <a:lnTo>
                  <a:pt x="611" y="510"/>
                </a:lnTo>
                <a:lnTo>
                  <a:pt x="683" y="518"/>
                </a:lnTo>
                <a:lnTo>
                  <a:pt x="775" y="525"/>
                </a:lnTo>
                <a:lnTo>
                  <a:pt x="862" y="522"/>
                </a:lnTo>
                <a:lnTo>
                  <a:pt x="946" y="518"/>
                </a:lnTo>
                <a:lnTo>
                  <a:pt x="1044" y="506"/>
                </a:lnTo>
                <a:lnTo>
                  <a:pt x="1117" y="489"/>
                </a:lnTo>
                <a:lnTo>
                  <a:pt x="1196" y="466"/>
                </a:lnTo>
                <a:lnTo>
                  <a:pt x="1271" y="439"/>
                </a:lnTo>
                <a:lnTo>
                  <a:pt x="1323" y="419"/>
                </a:lnTo>
                <a:lnTo>
                  <a:pt x="1379" y="384"/>
                </a:lnTo>
                <a:lnTo>
                  <a:pt x="1422" y="356"/>
                </a:lnTo>
                <a:lnTo>
                  <a:pt x="1470" y="318"/>
                </a:lnTo>
                <a:lnTo>
                  <a:pt x="1514" y="282"/>
                </a:lnTo>
                <a:lnTo>
                  <a:pt x="1542" y="239"/>
                </a:lnTo>
                <a:lnTo>
                  <a:pt x="1570" y="192"/>
                </a:lnTo>
                <a:lnTo>
                  <a:pt x="1589" y="141"/>
                </a:lnTo>
                <a:lnTo>
                  <a:pt x="1597" y="78"/>
                </a:lnTo>
                <a:lnTo>
                  <a:pt x="1593" y="3"/>
                </a:lnTo>
                <a:lnTo>
                  <a:pt x="7" y="0"/>
                </a:lnTo>
              </a:path>
            </a:pathLst>
          </a:custGeom>
          <a:gradFill rotWithShape="0">
            <a:gsLst>
              <a:gs pos="0">
                <a:srgbClr val="470000"/>
              </a:gs>
              <a:gs pos="50000">
                <a:srgbClr val="990000"/>
              </a:gs>
              <a:gs pos="100000">
                <a:srgbClr val="470000"/>
              </a:gs>
            </a:gsLst>
            <a:lin ang="5400000" scaled="1"/>
          </a:gradFill>
          <a:ln w="12700" cap="rnd">
            <a:noFill/>
            <a:round/>
            <a:headEnd/>
            <a:tailEnd/>
          </a:ln>
        </p:spPr>
        <p:txBody>
          <a:bodyPr/>
          <a:lstStyle/>
          <a:p>
            <a:endParaRPr lang="es-ES" dirty="0"/>
          </a:p>
        </p:txBody>
      </p:sp>
      <p:sp>
        <p:nvSpPr>
          <p:cNvPr id="26632" name="Freeform 8"/>
          <p:cNvSpPr>
            <a:spLocks/>
          </p:cNvSpPr>
          <p:nvPr/>
        </p:nvSpPr>
        <p:spPr bwMode="auto">
          <a:xfrm>
            <a:off x="5133975" y="4564063"/>
            <a:ext cx="2538413" cy="835025"/>
          </a:xfrm>
          <a:custGeom>
            <a:avLst/>
            <a:gdLst>
              <a:gd name="T0" fmla="*/ 2147483647 w 1599"/>
              <a:gd name="T1" fmla="*/ 0 h 526"/>
              <a:gd name="T2" fmla="*/ 0 w 1599"/>
              <a:gd name="T3" fmla="*/ 2147483647 h 526"/>
              <a:gd name="T4" fmla="*/ 2147483647 w 1599"/>
              <a:gd name="T5" fmla="*/ 2147483647 h 526"/>
              <a:gd name="T6" fmla="*/ 2147483647 w 1599"/>
              <a:gd name="T7" fmla="*/ 2147483647 h 526"/>
              <a:gd name="T8" fmla="*/ 2147483647 w 1599"/>
              <a:gd name="T9" fmla="*/ 2147483647 h 526"/>
              <a:gd name="T10" fmla="*/ 2147483647 w 1599"/>
              <a:gd name="T11" fmla="*/ 2147483647 h 526"/>
              <a:gd name="T12" fmla="*/ 2147483647 w 1599"/>
              <a:gd name="T13" fmla="*/ 2147483647 h 526"/>
              <a:gd name="T14" fmla="*/ 2147483647 w 1599"/>
              <a:gd name="T15" fmla="*/ 2147483647 h 526"/>
              <a:gd name="T16" fmla="*/ 2147483647 w 1599"/>
              <a:gd name="T17" fmla="*/ 2147483647 h 526"/>
              <a:gd name="T18" fmla="*/ 2147483647 w 1599"/>
              <a:gd name="T19" fmla="*/ 2147483647 h 526"/>
              <a:gd name="T20" fmla="*/ 2147483647 w 1599"/>
              <a:gd name="T21" fmla="*/ 2147483647 h 526"/>
              <a:gd name="T22" fmla="*/ 2147483647 w 1599"/>
              <a:gd name="T23" fmla="*/ 2147483647 h 526"/>
              <a:gd name="T24" fmla="*/ 2147483647 w 1599"/>
              <a:gd name="T25" fmla="*/ 2147483647 h 526"/>
              <a:gd name="T26" fmla="*/ 2147483647 w 1599"/>
              <a:gd name="T27" fmla="*/ 2147483647 h 526"/>
              <a:gd name="T28" fmla="*/ 2147483647 w 1599"/>
              <a:gd name="T29" fmla="*/ 2147483647 h 526"/>
              <a:gd name="T30" fmla="*/ 2147483647 w 1599"/>
              <a:gd name="T31" fmla="*/ 2147483647 h 526"/>
              <a:gd name="T32" fmla="*/ 2147483647 w 1599"/>
              <a:gd name="T33" fmla="*/ 2147483647 h 526"/>
              <a:gd name="T34" fmla="*/ 2147483647 w 1599"/>
              <a:gd name="T35" fmla="*/ 2147483647 h 526"/>
              <a:gd name="T36" fmla="*/ 2147483647 w 1599"/>
              <a:gd name="T37" fmla="*/ 2147483647 h 526"/>
              <a:gd name="T38" fmla="*/ 2147483647 w 1599"/>
              <a:gd name="T39" fmla="*/ 2147483647 h 526"/>
              <a:gd name="T40" fmla="*/ 2147483647 w 1599"/>
              <a:gd name="T41" fmla="*/ 2147483647 h 526"/>
              <a:gd name="T42" fmla="*/ 2147483647 w 1599"/>
              <a:gd name="T43" fmla="*/ 2147483647 h 526"/>
              <a:gd name="T44" fmla="*/ 2147483647 w 1599"/>
              <a:gd name="T45" fmla="*/ 2147483647 h 526"/>
              <a:gd name="T46" fmla="*/ 2147483647 w 1599"/>
              <a:gd name="T47" fmla="*/ 2147483647 h 526"/>
              <a:gd name="T48" fmla="*/ 2147483647 w 1599"/>
              <a:gd name="T49" fmla="*/ 2147483647 h 526"/>
              <a:gd name="T50" fmla="*/ 2147483647 w 1599"/>
              <a:gd name="T51" fmla="*/ 2147483647 h 526"/>
              <a:gd name="T52" fmla="*/ 2147483647 w 1599"/>
              <a:gd name="T53" fmla="*/ 2147483647 h 526"/>
              <a:gd name="T54" fmla="*/ 2147483647 w 1599"/>
              <a:gd name="T55" fmla="*/ 2147483647 h 526"/>
              <a:gd name="T56" fmla="*/ 2147483647 w 1599"/>
              <a:gd name="T57" fmla="*/ 2147483647 h 526"/>
              <a:gd name="T58" fmla="*/ 2147483647 w 1599"/>
              <a:gd name="T59" fmla="*/ 2147483647 h 526"/>
              <a:gd name="T60" fmla="*/ 2147483647 w 1599"/>
              <a:gd name="T61" fmla="*/ 0 h 5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599"/>
              <a:gd name="T94" fmla="*/ 0 h 526"/>
              <a:gd name="T95" fmla="*/ 1599 w 1599"/>
              <a:gd name="T96" fmla="*/ 526 h 5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599" h="526">
                <a:moveTo>
                  <a:pt x="8" y="0"/>
                </a:moveTo>
                <a:lnTo>
                  <a:pt x="0" y="55"/>
                </a:lnTo>
                <a:lnTo>
                  <a:pt x="8" y="125"/>
                </a:lnTo>
                <a:lnTo>
                  <a:pt x="32" y="196"/>
                </a:lnTo>
                <a:lnTo>
                  <a:pt x="75" y="266"/>
                </a:lnTo>
                <a:lnTo>
                  <a:pt x="144" y="329"/>
                </a:lnTo>
                <a:lnTo>
                  <a:pt x="227" y="388"/>
                </a:lnTo>
                <a:lnTo>
                  <a:pt x="311" y="428"/>
                </a:lnTo>
                <a:lnTo>
                  <a:pt x="382" y="455"/>
                </a:lnTo>
                <a:lnTo>
                  <a:pt x="461" y="482"/>
                </a:lnTo>
                <a:lnTo>
                  <a:pt x="537" y="498"/>
                </a:lnTo>
                <a:lnTo>
                  <a:pt x="612" y="510"/>
                </a:lnTo>
                <a:lnTo>
                  <a:pt x="683" y="518"/>
                </a:lnTo>
                <a:lnTo>
                  <a:pt x="776" y="525"/>
                </a:lnTo>
                <a:lnTo>
                  <a:pt x="862" y="522"/>
                </a:lnTo>
                <a:lnTo>
                  <a:pt x="947" y="518"/>
                </a:lnTo>
                <a:lnTo>
                  <a:pt x="1045" y="506"/>
                </a:lnTo>
                <a:lnTo>
                  <a:pt x="1118" y="489"/>
                </a:lnTo>
                <a:lnTo>
                  <a:pt x="1197" y="466"/>
                </a:lnTo>
                <a:lnTo>
                  <a:pt x="1272" y="439"/>
                </a:lnTo>
                <a:lnTo>
                  <a:pt x="1324" y="419"/>
                </a:lnTo>
                <a:lnTo>
                  <a:pt x="1380" y="384"/>
                </a:lnTo>
                <a:lnTo>
                  <a:pt x="1423" y="356"/>
                </a:lnTo>
                <a:lnTo>
                  <a:pt x="1470" y="318"/>
                </a:lnTo>
                <a:lnTo>
                  <a:pt x="1515" y="282"/>
                </a:lnTo>
                <a:lnTo>
                  <a:pt x="1543" y="239"/>
                </a:lnTo>
                <a:lnTo>
                  <a:pt x="1570" y="192"/>
                </a:lnTo>
                <a:lnTo>
                  <a:pt x="1590" y="141"/>
                </a:lnTo>
                <a:lnTo>
                  <a:pt x="1598" y="78"/>
                </a:lnTo>
                <a:lnTo>
                  <a:pt x="1594" y="3"/>
                </a:lnTo>
                <a:lnTo>
                  <a:pt x="8" y="0"/>
                </a:lnTo>
              </a:path>
            </a:pathLst>
          </a:custGeom>
          <a:gradFill rotWithShape="0">
            <a:gsLst>
              <a:gs pos="0">
                <a:srgbClr val="470000"/>
              </a:gs>
              <a:gs pos="50000">
                <a:srgbClr val="990000"/>
              </a:gs>
              <a:gs pos="100000">
                <a:srgbClr val="470000"/>
              </a:gs>
            </a:gsLst>
            <a:lin ang="5400000" scaled="1"/>
          </a:gradFill>
          <a:ln w="12700" cap="rnd">
            <a:noFill/>
            <a:round/>
            <a:headEnd/>
            <a:tailEnd/>
          </a:ln>
        </p:spPr>
        <p:txBody>
          <a:bodyPr/>
          <a:lstStyle/>
          <a:p>
            <a:endParaRPr lang="es-ES" dirty="0"/>
          </a:p>
        </p:txBody>
      </p:sp>
      <p:sp>
        <p:nvSpPr>
          <p:cNvPr id="26633" name="Line 9"/>
          <p:cNvSpPr>
            <a:spLocks noChangeShapeType="1"/>
          </p:cNvSpPr>
          <p:nvPr/>
        </p:nvSpPr>
        <p:spPr bwMode="auto">
          <a:xfrm>
            <a:off x="6450013" y="1938338"/>
            <a:ext cx="1162050" cy="2660650"/>
          </a:xfrm>
          <a:prstGeom prst="line">
            <a:avLst/>
          </a:prstGeom>
          <a:noFill/>
          <a:ln w="12700">
            <a:solidFill>
              <a:schemeClr val="tx1"/>
            </a:solidFill>
            <a:round/>
            <a:headEnd/>
            <a:tailEnd/>
          </a:ln>
        </p:spPr>
        <p:txBody>
          <a:bodyPr wrap="none" anchor="ctr"/>
          <a:lstStyle/>
          <a:p>
            <a:endParaRPr lang="es-ES" dirty="0"/>
          </a:p>
        </p:txBody>
      </p:sp>
      <p:sp>
        <p:nvSpPr>
          <p:cNvPr id="26634" name="Line 10"/>
          <p:cNvSpPr>
            <a:spLocks noChangeShapeType="1"/>
          </p:cNvSpPr>
          <p:nvPr/>
        </p:nvSpPr>
        <p:spPr bwMode="auto">
          <a:xfrm>
            <a:off x="6442075" y="1938338"/>
            <a:ext cx="1588" cy="2628900"/>
          </a:xfrm>
          <a:prstGeom prst="line">
            <a:avLst/>
          </a:prstGeom>
          <a:noFill/>
          <a:ln w="12700">
            <a:solidFill>
              <a:schemeClr val="tx1"/>
            </a:solidFill>
            <a:round/>
            <a:headEnd/>
            <a:tailEnd/>
          </a:ln>
        </p:spPr>
        <p:txBody>
          <a:bodyPr wrap="none" anchor="ctr"/>
          <a:lstStyle/>
          <a:p>
            <a:endParaRPr lang="es-ES" dirty="0"/>
          </a:p>
        </p:txBody>
      </p:sp>
      <p:sp>
        <p:nvSpPr>
          <p:cNvPr id="26635" name="Line 11"/>
          <p:cNvSpPr>
            <a:spLocks noChangeShapeType="1"/>
          </p:cNvSpPr>
          <p:nvPr/>
        </p:nvSpPr>
        <p:spPr bwMode="auto">
          <a:xfrm flipH="1">
            <a:off x="5233988" y="1938338"/>
            <a:ext cx="1214437" cy="2624137"/>
          </a:xfrm>
          <a:prstGeom prst="line">
            <a:avLst/>
          </a:prstGeom>
          <a:noFill/>
          <a:ln w="12700">
            <a:solidFill>
              <a:schemeClr val="tx1"/>
            </a:solidFill>
            <a:round/>
            <a:headEnd/>
            <a:tailEnd/>
          </a:ln>
        </p:spPr>
        <p:txBody>
          <a:bodyPr wrap="none" anchor="ctr"/>
          <a:lstStyle/>
          <a:p>
            <a:endParaRPr lang="es-ES" dirty="0"/>
          </a:p>
        </p:txBody>
      </p:sp>
      <p:sp>
        <p:nvSpPr>
          <p:cNvPr id="382988" name="Rectangle 12"/>
          <p:cNvSpPr>
            <a:spLocks noChangeArrowheads="1"/>
          </p:cNvSpPr>
          <p:nvPr/>
        </p:nvSpPr>
        <p:spPr bwMode="auto">
          <a:xfrm>
            <a:off x="5338763" y="4622800"/>
            <a:ext cx="2171700" cy="515938"/>
          </a:xfrm>
          <a:prstGeom prst="rect">
            <a:avLst/>
          </a:prstGeom>
          <a:noFill/>
          <a:ln w="12700" algn="ctr">
            <a:noFill/>
            <a:miter lim="800000"/>
            <a:headEnd/>
            <a:tailEnd/>
          </a:ln>
          <a:effectLst>
            <a:outerShdw dist="35921" dir="2700000" algn="ctr" rotWithShape="0">
              <a:schemeClr val="tx1"/>
            </a:outerShdw>
          </a:effectLst>
        </p:spPr>
        <p:txBody>
          <a:bodyPr wrap="none" lIns="90488" tIns="44450" rIns="90488" bIns="44450">
            <a:spAutoFit/>
          </a:bodyPr>
          <a:lstStyle/>
          <a:p>
            <a:pPr>
              <a:defRPr/>
            </a:pPr>
            <a:r>
              <a:rPr lang="es-ES" sz="2800" b="1" dirty="0">
                <a:solidFill>
                  <a:srgbClr val="FFFF66"/>
                </a:solidFill>
                <a:latin typeface="Arial Narrow" pitchFamily="34" charset="0"/>
                <a:ea typeface="MS PGothic" pitchFamily="34" charset="-128"/>
              </a:rPr>
              <a:t>Competencias</a:t>
            </a:r>
          </a:p>
        </p:txBody>
      </p:sp>
      <p:sp>
        <p:nvSpPr>
          <p:cNvPr id="382989" name="Rectangle 13"/>
          <p:cNvSpPr>
            <a:spLocks noChangeArrowheads="1"/>
          </p:cNvSpPr>
          <p:nvPr/>
        </p:nvSpPr>
        <p:spPr bwMode="auto">
          <a:xfrm>
            <a:off x="1843088" y="4622800"/>
            <a:ext cx="1768475" cy="520700"/>
          </a:xfrm>
          <a:prstGeom prst="rect">
            <a:avLst/>
          </a:prstGeom>
          <a:noFill/>
          <a:ln w="12700">
            <a:noFill/>
            <a:miter lim="800000"/>
            <a:headEnd/>
            <a:tailEnd/>
          </a:ln>
          <a:effectLst>
            <a:outerShdw dist="35921" dir="2700000" algn="ctr" rotWithShape="0">
              <a:schemeClr val="tx1"/>
            </a:outerShdw>
          </a:effectLst>
        </p:spPr>
        <p:txBody>
          <a:bodyPr wrap="none" lIns="90488" tIns="44450" rIns="90488" bIns="44450">
            <a:spAutoFit/>
          </a:bodyPr>
          <a:lstStyle/>
          <a:p>
            <a:pPr>
              <a:defRPr/>
            </a:pPr>
            <a:r>
              <a:rPr lang="es-ES" sz="2800" b="1" dirty="0">
                <a:solidFill>
                  <a:srgbClr val="FFFF66"/>
                </a:solidFill>
                <a:latin typeface="Arial Narrow" pitchFamily="34" charset="0"/>
                <a:ea typeface="MS PGothic" pitchFamily="34" charset="-128"/>
              </a:rPr>
              <a:t>Resultados</a:t>
            </a:r>
          </a:p>
        </p:txBody>
      </p:sp>
      <p:sp>
        <p:nvSpPr>
          <p:cNvPr id="26638" name="Oval 14"/>
          <p:cNvSpPr>
            <a:spLocks noChangeArrowheads="1"/>
          </p:cNvSpPr>
          <p:nvPr/>
        </p:nvSpPr>
        <p:spPr bwMode="auto">
          <a:xfrm>
            <a:off x="4413250" y="1898650"/>
            <a:ext cx="298450" cy="290513"/>
          </a:xfrm>
          <a:prstGeom prst="ellipse">
            <a:avLst/>
          </a:prstGeom>
          <a:solidFill>
            <a:schemeClr val="tx1"/>
          </a:solidFill>
          <a:ln w="12700">
            <a:solidFill>
              <a:srgbClr val="8080FF"/>
            </a:solidFill>
            <a:round/>
            <a:headEnd/>
            <a:tailEnd/>
          </a:ln>
        </p:spPr>
        <p:txBody>
          <a:bodyPr wrap="none" anchor="ctr"/>
          <a:lstStyle/>
          <a:p>
            <a:endParaRPr lang="es-ES" dirty="0"/>
          </a:p>
        </p:txBody>
      </p:sp>
      <p:sp>
        <p:nvSpPr>
          <p:cNvPr id="24591" name="Rectangle 15"/>
          <p:cNvSpPr>
            <a:spLocks noChangeArrowheads="1"/>
          </p:cNvSpPr>
          <p:nvPr/>
        </p:nvSpPr>
        <p:spPr bwMode="auto">
          <a:xfrm>
            <a:off x="2292350" y="1474788"/>
            <a:ext cx="4537075" cy="5238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defRPr/>
            </a:pPr>
            <a:r>
              <a:rPr lang="es-ES" sz="2800" b="1" dirty="0">
                <a:solidFill>
                  <a:srgbClr val="FFFF66"/>
                </a:solidFill>
                <a:latin typeface="Arial Narrow" pitchFamily="34" charset="0"/>
                <a:ea typeface="MS PGothic" pitchFamily="34" charset="-128"/>
              </a:rPr>
              <a:t>Gestión del Desempeño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2989"/>
                                        </p:tgtEl>
                                        <p:attrNameLst>
                                          <p:attrName>style.visibility</p:attrName>
                                        </p:attrNameLst>
                                      </p:cBhvr>
                                      <p:to>
                                        <p:strVal val="visible"/>
                                      </p:to>
                                    </p:set>
                                    <p:animEffect transition="in" filter="dissolve">
                                      <p:cBhvr>
                                        <p:cTn id="7" dur="500"/>
                                        <p:tgtEl>
                                          <p:spTgt spid="3829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82988"/>
                                        </p:tgtEl>
                                        <p:attrNameLst>
                                          <p:attrName>style.visibility</p:attrName>
                                        </p:attrNameLst>
                                      </p:cBhvr>
                                      <p:to>
                                        <p:strVal val="visible"/>
                                      </p:to>
                                    </p:set>
                                    <p:animEffect transition="in" filter="dissolve">
                                      <p:cBhvr>
                                        <p:cTn id="12" dur="500"/>
                                        <p:tgtEl>
                                          <p:spTgt spid="382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88" grpId="0"/>
      <p:bldP spid="38298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04665"/>
            <a:ext cx="7772400" cy="1008111"/>
          </a:xfrm>
          <a:solidFill>
            <a:srgbClr val="FFFF00"/>
          </a:solidFill>
        </p:spPr>
        <p:txBody>
          <a:bodyPr>
            <a:normAutofit/>
          </a:bodyPr>
          <a:lstStyle/>
          <a:p>
            <a:r>
              <a:rPr lang="es-CL" sz="4000" dirty="0" smtClean="0"/>
              <a:t>Generalidades</a:t>
            </a:r>
            <a:endParaRPr lang="es-ES" sz="4000" dirty="0"/>
          </a:p>
        </p:txBody>
      </p:sp>
      <p:sp>
        <p:nvSpPr>
          <p:cNvPr id="3" name="2 Subtítulo"/>
          <p:cNvSpPr>
            <a:spLocks noGrp="1"/>
          </p:cNvSpPr>
          <p:nvPr>
            <p:ph type="subTitle" idx="1"/>
          </p:nvPr>
        </p:nvSpPr>
        <p:spPr>
          <a:xfrm>
            <a:off x="899592" y="1628800"/>
            <a:ext cx="7272808" cy="4536504"/>
          </a:xfrm>
          <a:solidFill>
            <a:schemeClr val="tx2">
              <a:lumMod val="75000"/>
            </a:schemeClr>
          </a:solidFill>
        </p:spPr>
        <p:txBody>
          <a:bodyPr>
            <a:normAutofit lnSpcReduction="10000"/>
          </a:bodyPr>
          <a:lstStyle/>
          <a:p>
            <a:pPr algn="just"/>
            <a:r>
              <a:rPr lang="es-CL" sz="2400" dirty="0" smtClean="0"/>
              <a:t>La globalización, la apertura económica, la competitividad son fenómenos nuevos a los que se tienen que enfrentar las organizaciones y trabajadores.</a:t>
            </a:r>
          </a:p>
          <a:p>
            <a:pPr algn="just"/>
            <a:endParaRPr lang="es-CL" sz="2400" dirty="0" smtClean="0"/>
          </a:p>
          <a:p>
            <a:pPr algn="just"/>
            <a:r>
              <a:rPr lang="es-CL" sz="2400" dirty="0" smtClean="0"/>
              <a:t>En la medida que la competitividad sea un elemento fundamental en el éxito de toda organización, los gerentes o líderes harán más esfuerzos para alcanzar altos niveles de productividad y eficiencia.</a:t>
            </a:r>
          </a:p>
          <a:p>
            <a:pPr algn="just"/>
            <a:r>
              <a:rPr lang="es-CL" sz="2400" dirty="0" smtClean="0"/>
              <a:t>La competencia organizacional deberá basarse no solo en principios ya conocidos de pertenencia, estabilidad y control, sino mas bien en los nacientes principios de interdependencia, flexibilidad y asociación.</a:t>
            </a:r>
            <a:endParaRPr lang="es-E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a:bodyPr>
          <a:lstStyle/>
          <a:p>
            <a:r>
              <a:rPr lang="es-CL" sz="4000" dirty="0" smtClean="0"/>
              <a:t>El Ambiente Competitivo</a:t>
            </a:r>
            <a:endParaRPr lang="es-ES" sz="4000" dirty="0"/>
          </a:p>
        </p:txBody>
      </p:sp>
      <p:sp>
        <p:nvSpPr>
          <p:cNvPr id="3" name="2 Marcador de contenido"/>
          <p:cNvSpPr>
            <a:spLocks noGrp="1"/>
          </p:cNvSpPr>
          <p:nvPr>
            <p:ph idx="1"/>
          </p:nvPr>
        </p:nvSpPr>
        <p:spPr>
          <a:solidFill>
            <a:srgbClr val="FFC000"/>
          </a:solidFill>
        </p:spPr>
        <p:txBody>
          <a:bodyPr>
            <a:normAutofit/>
          </a:bodyPr>
          <a:lstStyle/>
          <a:p>
            <a:pPr algn="just"/>
            <a:r>
              <a:rPr lang="es-CL" sz="2000" dirty="0" smtClean="0"/>
              <a:t>En un ambiente donde la tecnología es imitada con facilidad y el capital extremadamente móvil, la única fuente de diferenciación competitiva es el capital humano, por ello se requiere de trabajadores altamente preparados, flexibles y comprometidos con la empresa.</a:t>
            </a:r>
          </a:p>
          <a:p>
            <a:pPr algn="just"/>
            <a:endParaRPr lang="es-CL" sz="2000" dirty="0" smtClean="0"/>
          </a:p>
          <a:p>
            <a:pPr algn="just"/>
            <a:r>
              <a:rPr lang="es-CL" sz="2000" dirty="0" smtClean="0"/>
              <a:t>A través del desarrollo humano tanto a nivel personal como  de equipo se logra una cultura superior en la empresa, que se revertirá en beneficio de orden económico, social y de realización para todos sus miembros.</a:t>
            </a:r>
          </a:p>
          <a:p>
            <a:pPr algn="just"/>
            <a:endParaRPr lang="es-CL" sz="2000" dirty="0" smtClean="0"/>
          </a:p>
          <a:p>
            <a:pPr algn="just"/>
            <a:r>
              <a:rPr lang="es-CL" sz="2000" dirty="0" smtClean="0"/>
              <a:t>La  competencia se demuestra a través de los desempeños de una persona, los cuales son observables y medibles y, por tanto, evaluables. </a:t>
            </a:r>
          </a:p>
          <a:p>
            <a:pPr algn="just"/>
            <a:r>
              <a:rPr lang="es-CL" sz="2000" dirty="0" smtClean="0"/>
              <a:t>Las competencias se visualizan, actualizan y se desarrollan a través de desempeños o realizaciones.</a:t>
            </a:r>
            <a:endParaRPr lang="es-ES" sz="2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323850" y="404813"/>
            <a:ext cx="8424863" cy="917575"/>
          </a:xfrm>
          <a:solidFill>
            <a:srgbClr val="FFFF00"/>
          </a:solidFill>
        </p:spPr>
        <p:txBody>
          <a:bodyPr/>
          <a:lstStyle/>
          <a:p>
            <a:r>
              <a:rPr lang="es-ES" sz="4000" dirty="0" smtClean="0">
                <a:solidFill>
                  <a:srgbClr val="3C3C65"/>
                </a:solidFill>
              </a:rPr>
              <a:t>¿Qué es Modelo de Competencias?</a:t>
            </a:r>
          </a:p>
        </p:txBody>
      </p:sp>
      <p:sp>
        <p:nvSpPr>
          <p:cNvPr id="91139" name="Rectangle 3"/>
          <p:cNvSpPr>
            <a:spLocks noGrp="1" noChangeArrowheads="1"/>
          </p:cNvSpPr>
          <p:nvPr>
            <p:ph type="body" idx="4294967295"/>
          </p:nvPr>
        </p:nvSpPr>
        <p:spPr>
          <a:xfrm>
            <a:off x="285750" y="2132856"/>
            <a:ext cx="8572500" cy="3817094"/>
          </a:xfrm>
          <a:solidFill>
            <a:srgbClr val="00B0F0">
              <a:alpha val="58038"/>
            </a:srgbClr>
          </a:solidFill>
        </p:spPr>
        <p:txBody>
          <a:bodyPr/>
          <a:lstStyle/>
          <a:p>
            <a:pPr marL="374650" indent="-374650" algn="just">
              <a:spcAft>
                <a:spcPct val="25000"/>
              </a:spcAft>
            </a:pPr>
            <a:r>
              <a:rPr lang="es-ES" sz="2400" b="1" dirty="0" smtClean="0"/>
              <a:t>Es la documentación formal, habitualmente a través de un manual que señala cuáles son las competencias de una organización, un departamento o inclusive un tipo de competencias en particular.  </a:t>
            </a:r>
          </a:p>
          <a:p>
            <a:pPr marL="374650" indent="-374650" algn="just">
              <a:spcAft>
                <a:spcPct val="25000"/>
              </a:spcAft>
            </a:pPr>
            <a:r>
              <a:rPr lang="es-ES" sz="2400" b="1" dirty="0" smtClean="0"/>
              <a:t>Pueden contener las competencias de distinto tipo, según nivel, áreas, familias de cargos o las distintivas del cargo.	</a:t>
            </a:r>
          </a:p>
          <a:p>
            <a:pPr marL="374650" indent="-374650" algn="just">
              <a:spcAft>
                <a:spcPct val="25000"/>
              </a:spcAft>
            </a:pPr>
            <a:r>
              <a:rPr lang="es-ES" sz="2400" b="1" dirty="0" smtClean="0"/>
              <a:t>Incluye un Diccionario de las Competencias identificadas con su definición y descriptores traducidos en conductas observables.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strips(upRight)">
                                      <p:cBhvr>
                                        <p:cTn id="7" dur="500"/>
                                        <p:tgtEl>
                                          <p:spTgt spid="911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91139">
                                            <p:txEl>
                                              <p:pRg st="1" end="1"/>
                                            </p:txEl>
                                          </p:spTgt>
                                        </p:tgtEl>
                                        <p:attrNameLst>
                                          <p:attrName>style.visibility</p:attrName>
                                        </p:attrNameLst>
                                      </p:cBhvr>
                                      <p:to>
                                        <p:strVal val="visible"/>
                                      </p:to>
                                    </p:set>
                                    <p:animEffect transition="in" filter="strips(upRight)">
                                      <p:cBhvr>
                                        <p:cTn id="12" dur="500"/>
                                        <p:tgtEl>
                                          <p:spTgt spid="911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91139">
                                            <p:txEl>
                                              <p:pRg st="2" end="2"/>
                                            </p:txEl>
                                          </p:spTgt>
                                        </p:tgtEl>
                                        <p:attrNameLst>
                                          <p:attrName>style.visibility</p:attrName>
                                        </p:attrNameLst>
                                      </p:cBhvr>
                                      <p:to>
                                        <p:strVal val="visible"/>
                                      </p:to>
                                    </p:set>
                                    <p:animEffect transition="in" filter="strips(upRight)">
                                      <p:cBhvr>
                                        <p:cTn id="17" dur="500"/>
                                        <p:tgtEl>
                                          <p:spTgt spid="911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Título"/>
          <p:cNvSpPr>
            <a:spLocks noGrp="1"/>
          </p:cNvSpPr>
          <p:nvPr>
            <p:ph type="ctrTitle"/>
          </p:nvPr>
        </p:nvSpPr>
        <p:spPr>
          <a:xfrm>
            <a:off x="685800" y="332657"/>
            <a:ext cx="7772400" cy="1224135"/>
          </a:xfrm>
          <a:solidFill>
            <a:srgbClr val="FFFF00"/>
          </a:solidFill>
        </p:spPr>
        <p:txBody>
          <a:bodyPr>
            <a:normAutofit/>
          </a:bodyPr>
          <a:lstStyle/>
          <a:p>
            <a:r>
              <a:rPr lang="es-CL" sz="4000" dirty="0" smtClean="0"/>
              <a:t>Instalación del Modelo</a:t>
            </a:r>
            <a:endParaRPr lang="es-ES" sz="4000" dirty="0"/>
          </a:p>
        </p:txBody>
      </p:sp>
      <p:sp>
        <p:nvSpPr>
          <p:cNvPr id="7" name="6 Subtítulo"/>
          <p:cNvSpPr>
            <a:spLocks noGrp="1"/>
          </p:cNvSpPr>
          <p:nvPr>
            <p:ph type="subTitle" idx="1"/>
          </p:nvPr>
        </p:nvSpPr>
        <p:spPr>
          <a:xfrm>
            <a:off x="611560" y="2060848"/>
            <a:ext cx="7704856" cy="3816424"/>
          </a:xfrm>
          <a:solidFill>
            <a:schemeClr val="tx2">
              <a:lumMod val="50000"/>
            </a:schemeClr>
          </a:solidFill>
        </p:spPr>
        <p:txBody>
          <a:bodyPr>
            <a:normAutofit/>
          </a:bodyPr>
          <a:lstStyle/>
          <a:p>
            <a:pPr algn="just"/>
            <a:r>
              <a:rPr lang="es-CL" sz="2400" b="1" dirty="0" smtClean="0"/>
              <a:t>Cuando se instala el Modelo por Competencia se evita que los gerentes y colaboradores pierdan el tiempo en programas de entrenamiento y desarrollo que no se adapta a las necesidades de la empresa o a las necesidades de cada puesto de trabajo.</a:t>
            </a:r>
          </a:p>
          <a:p>
            <a:pPr algn="just"/>
            <a:endParaRPr lang="es-CL" sz="2400" b="1" dirty="0" smtClean="0"/>
          </a:p>
          <a:p>
            <a:pPr algn="just"/>
            <a:r>
              <a:rPr lang="es-CL" sz="2400" b="1" dirty="0" smtClean="0"/>
              <a:t>Se trata que el Modelo de Gestión por Competencia y la Evaluación del Desempeño establezca en la Gerencia de Los Recursos Humanos dos objetivos primordiales:</a:t>
            </a:r>
            <a:endParaRPr lang="es-ES" sz="24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a:bodyPr>
          <a:lstStyle/>
          <a:p>
            <a:r>
              <a:rPr lang="es-CL" sz="4000" dirty="0" smtClean="0"/>
              <a:t>Objetivos Primordiales</a:t>
            </a:r>
            <a:endParaRPr lang="es-ES" sz="4000" dirty="0"/>
          </a:p>
        </p:txBody>
      </p:sp>
      <p:sp>
        <p:nvSpPr>
          <p:cNvPr id="3" name="2 Marcador de contenido"/>
          <p:cNvSpPr>
            <a:spLocks noGrp="1"/>
          </p:cNvSpPr>
          <p:nvPr>
            <p:ph idx="1"/>
          </p:nvPr>
        </p:nvSpPr>
        <p:spPr>
          <a:solidFill>
            <a:srgbClr val="00B0F0"/>
          </a:solidFill>
        </p:spPr>
        <p:txBody>
          <a:bodyPr>
            <a:normAutofit/>
          </a:bodyPr>
          <a:lstStyle/>
          <a:p>
            <a:pPr algn="just"/>
            <a:r>
              <a:rPr lang="es-CL" sz="2400" b="1" dirty="0" smtClean="0"/>
              <a:t>Flexibilidad en la organización de sus operaciones, traduciéndola en la capacidad para modificar sus operaciones al ritmo que marca el mercado.</a:t>
            </a:r>
          </a:p>
          <a:p>
            <a:pPr algn="just"/>
            <a:r>
              <a:rPr lang="es-CL" sz="2400" b="1" dirty="0" smtClean="0"/>
              <a:t>Multifuncionalidad en los trabajadores; es decir vincular el proceso de asignación a situaciones de trabajo en forma dinámica donde el comportamiento deba desplegarse en la organización en función de objetivos cambiantes.</a:t>
            </a:r>
          </a:p>
          <a:p>
            <a:pPr algn="just"/>
            <a:r>
              <a:rPr lang="es-CL" sz="2400" b="1" dirty="0" smtClean="0"/>
              <a:t>El objetivo es lograr que la Evaluación del Desempeño en el Modelo de Gestión de Recursos Humanos por Competencia, sirva para transforma los modelos tradicionales o modernos en uno nuevo que se adicione al esquema competitivo.</a:t>
            </a:r>
          </a:p>
          <a:p>
            <a:endParaRPr lang="es-CL" sz="2400" dirty="0" smtClean="0"/>
          </a:p>
          <a:p>
            <a:endParaRPr lang="es-ES"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fontScale="90000"/>
          </a:bodyPr>
          <a:lstStyle/>
          <a:p>
            <a:r>
              <a:rPr lang="es-CL" sz="3600" dirty="0" smtClean="0"/>
              <a:t>Modelo de Gestión por Competencias en Recursos Humanos</a:t>
            </a:r>
            <a:endParaRPr lang="es-ES" sz="3600" dirty="0"/>
          </a:p>
        </p:txBody>
      </p:sp>
      <p:sp>
        <p:nvSpPr>
          <p:cNvPr id="3" name="2 Marcador de contenido"/>
          <p:cNvSpPr>
            <a:spLocks noGrp="1"/>
          </p:cNvSpPr>
          <p:nvPr>
            <p:ph idx="1"/>
          </p:nvPr>
        </p:nvSpPr>
        <p:spPr>
          <a:solidFill>
            <a:srgbClr val="00B0F0"/>
          </a:solidFill>
        </p:spPr>
        <p:txBody>
          <a:bodyPr>
            <a:normAutofit/>
          </a:bodyPr>
          <a:lstStyle/>
          <a:p>
            <a:pPr algn="just"/>
            <a:r>
              <a:rPr lang="es-CL" sz="2400" b="1" u="sng" dirty="0" smtClean="0"/>
              <a:t>Incorporación</a:t>
            </a:r>
          </a:p>
          <a:p>
            <a:pPr algn="just"/>
            <a:r>
              <a:rPr lang="es-CL" sz="2400" b="1" dirty="0" smtClean="0"/>
              <a:t>Modelo Tradicional:</a:t>
            </a:r>
            <a:r>
              <a:rPr lang="es-CL" sz="2400" dirty="0" smtClean="0"/>
              <a:t> Busca a las personas que pueden desarrollar o aportar competencias requeridas por la organización.</a:t>
            </a:r>
          </a:p>
          <a:p>
            <a:pPr algn="just"/>
            <a:r>
              <a:rPr lang="es-CL" sz="2400" b="1" dirty="0" smtClean="0"/>
              <a:t>Modelo de Competencias: </a:t>
            </a:r>
            <a:r>
              <a:rPr lang="es-CL" sz="2400" dirty="0" smtClean="0"/>
              <a:t>Busca las personas de acuerdo con las características de un puesto  determinado.</a:t>
            </a:r>
          </a:p>
          <a:p>
            <a:pPr algn="just"/>
            <a:r>
              <a:rPr lang="es-CL" sz="2400" b="1" u="sng" dirty="0" smtClean="0"/>
              <a:t>Formación y Autodesarrollo</a:t>
            </a:r>
            <a:endParaRPr lang="es-CL" sz="2400" u="sng" dirty="0" smtClean="0"/>
          </a:p>
          <a:p>
            <a:pPr algn="just"/>
            <a:r>
              <a:rPr lang="es-CL" sz="2400" b="1" dirty="0" smtClean="0"/>
              <a:t>Modelo Tradicional: </a:t>
            </a:r>
            <a:r>
              <a:rPr lang="es-CL" sz="2400" dirty="0" smtClean="0"/>
              <a:t>Persigue el ajuste entre la persona y el puesto de trabajo.</a:t>
            </a:r>
          </a:p>
          <a:p>
            <a:pPr algn="just"/>
            <a:r>
              <a:rPr lang="es-CL" sz="2400" b="1" dirty="0" smtClean="0"/>
              <a:t>Modelo de Competencias: </a:t>
            </a:r>
            <a:r>
              <a:rPr lang="es-CL" sz="2400" dirty="0" smtClean="0"/>
              <a:t>Busca el desarrollo de competencias necesarias, presentes y futuras. </a:t>
            </a:r>
            <a:endParaRPr lang="es-ES" sz="2400"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a:bodyPr>
          <a:lstStyle/>
          <a:p>
            <a:r>
              <a:rPr lang="es-CL" sz="3600" dirty="0" smtClean="0"/>
              <a:t>Modelo Continuación</a:t>
            </a:r>
            <a:endParaRPr lang="es-ES" sz="3600" dirty="0"/>
          </a:p>
        </p:txBody>
      </p:sp>
      <p:sp>
        <p:nvSpPr>
          <p:cNvPr id="3" name="2 Marcador de contenido"/>
          <p:cNvSpPr>
            <a:spLocks noGrp="1"/>
          </p:cNvSpPr>
          <p:nvPr>
            <p:ph idx="1"/>
          </p:nvPr>
        </p:nvSpPr>
        <p:spPr>
          <a:solidFill>
            <a:srgbClr val="00B0F0"/>
          </a:solidFill>
        </p:spPr>
        <p:txBody>
          <a:bodyPr>
            <a:normAutofit/>
          </a:bodyPr>
          <a:lstStyle/>
          <a:p>
            <a:pPr algn="just"/>
            <a:r>
              <a:rPr lang="es-CL" sz="2400" b="1" u="sng" dirty="0" smtClean="0"/>
              <a:t>Evolución y trayectoria:</a:t>
            </a:r>
          </a:p>
          <a:p>
            <a:pPr algn="just"/>
            <a:r>
              <a:rPr lang="es-CL" sz="2400" b="1" dirty="0" smtClean="0"/>
              <a:t>Modelo Tradicional: </a:t>
            </a:r>
            <a:r>
              <a:rPr lang="es-CL" sz="2400" dirty="0" smtClean="0"/>
              <a:t>Promociona ocupando puestos de mayor responsabilidad y valoración.</a:t>
            </a:r>
          </a:p>
          <a:p>
            <a:pPr algn="just"/>
            <a:r>
              <a:rPr lang="es-CL" sz="2400" b="1" dirty="0" smtClean="0"/>
              <a:t>Modelo de Competencias: </a:t>
            </a:r>
            <a:r>
              <a:rPr lang="es-CL" sz="2400" dirty="0" smtClean="0"/>
              <a:t>Busca el desarrollo de competencias para desempeñar otras situaciones de trabajo criterios de movilidad.</a:t>
            </a:r>
          </a:p>
          <a:p>
            <a:pPr algn="just"/>
            <a:r>
              <a:rPr lang="es-CL" sz="2400" b="1" u="sng" dirty="0" smtClean="0"/>
              <a:t>Evaluación:</a:t>
            </a:r>
          </a:p>
          <a:p>
            <a:pPr algn="just"/>
            <a:r>
              <a:rPr lang="es-CL" sz="2400" b="1" dirty="0" smtClean="0"/>
              <a:t>Modelo Tradicional: </a:t>
            </a:r>
            <a:r>
              <a:rPr lang="es-CL" sz="2400" dirty="0" smtClean="0"/>
              <a:t>Nivel de ejecución de las tareas del puesto.</a:t>
            </a:r>
          </a:p>
          <a:p>
            <a:pPr algn="just"/>
            <a:r>
              <a:rPr lang="es-CL" sz="2400" b="1" dirty="0" smtClean="0"/>
              <a:t>Modelo por Competencias: </a:t>
            </a:r>
            <a:r>
              <a:rPr lang="es-CL" sz="2400" dirty="0" smtClean="0"/>
              <a:t>Evaluación de los resultados obtenidos en el desarrollo de la ocupación.</a:t>
            </a:r>
            <a:endParaRPr lang="es-ES" sz="24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32657"/>
            <a:ext cx="7772400" cy="1008111"/>
          </a:xfrm>
          <a:solidFill>
            <a:srgbClr val="FFFF00"/>
          </a:solidFill>
        </p:spPr>
        <p:txBody>
          <a:bodyPr>
            <a:normAutofit/>
          </a:bodyPr>
          <a:lstStyle/>
          <a:p>
            <a:r>
              <a:rPr lang="es-CL" sz="4000" dirty="0" smtClean="0"/>
              <a:t>Estándares de Competencias</a:t>
            </a:r>
            <a:endParaRPr lang="es-ES" sz="4000" dirty="0"/>
          </a:p>
        </p:txBody>
      </p:sp>
      <p:sp>
        <p:nvSpPr>
          <p:cNvPr id="3" name="2 Subtítulo"/>
          <p:cNvSpPr>
            <a:spLocks noGrp="1"/>
          </p:cNvSpPr>
          <p:nvPr>
            <p:ph type="subTitle" idx="1"/>
          </p:nvPr>
        </p:nvSpPr>
        <p:spPr>
          <a:xfrm>
            <a:off x="755576" y="1268760"/>
            <a:ext cx="7704856" cy="5256584"/>
          </a:xfrm>
          <a:solidFill>
            <a:schemeClr val="tx2">
              <a:lumMod val="75000"/>
            </a:schemeClr>
          </a:solidFill>
        </p:spPr>
        <p:txBody>
          <a:bodyPr>
            <a:normAutofit/>
          </a:bodyPr>
          <a:lstStyle/>
          <a:p>
            <a:pPr algn="just"/>
            <a:endParaRPr lang="es-CL" sz="2800" dirty="0" smtClean="0"/>
          </a:p>
          <a:p>
            <a:pPr algn="just"/>
            <a:r>
              <a:rPr lang="es-CL" sz="2800" dirty="0" smtClean="0"/>
              <a:t>La estandarización es el proceso que se sigue para establecer, a partir de una actividad, las competencias que se ponen en juego, con el fin de desempeñarlas satisfactoriamente.</a:t>
            </a:r>
          </a:p>
          <a:p>
            <a:pPr algn="just"/>
            <a:endParaRPr lang="es-CL" sz="2800" dirty="0" smtClean="0"/>
          </a:p>
          <a:p>
            <a:pPr algn="just"/>
            <a:endParaRPr lang="es-CL" sz="2800" dirty="0" smtClean="0"/>
          </a:p>
          <a:p>
            <a:pPr algn="just"/>
            <a:r>
              <a:rPr lang="es-CL" sz="2800" dirty="0" smtClean="0"/>
              <a:t>Los estándares de competencia laboral indican el contenido y especificidad de una competencia, contiene la siguiente información:</a:t>
            </a:r>
            <a:endParaRPr lang="es-ES"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fontScale="90000"/>
          </a:bodyPr>
          <a:lstStyle/>
          <a:p>
            <a:r>
              <a:rPr lang="es-CL" dirty="0" smtClean="0"/>
              <a:t>Información que deben tener los estándares</a:t>
            </a:r>
            <a:endParaRPr lang="es-ES" dirty="0"/>
          </a:p>
        </p:txBody>
      </p:sp>
      <p:sp>
        <p:nvSpPr>
          <p:cNvPr id="3" name="2 Marcador de contenido"/>
          <p:cNvSpPr>
            <a:spLocks noGrp="1"/>
          </p:cNvSpPr>
          <p:nvPr>
            <p:ph idx="1"/>
          </p:nvPr>
        </p:nvSpPr>
        <p:spPr>
          <a:solidFill>
            <a:srgbClr val="00B0F0"/>
          </a:solidFill>
        </p:spPr>
        <p:txBody>
          <a:bodyPr>
            <a:normAutofit/>
          </a:bodyPr>
          <a:lstStyle/>
          <a:p>
            <a:pPr algn="just"/>
            <a:r>
              <a:rPr lang="es-CL" sz="2400" b="1" dirty="0" smtClean="0"/>
              <a:t>Los logros que se deben alcanzar en el desempeño de funciones.</a:t>
            </a:r>
          </a:p>
          <a:p>
            <a:pPr algn="just"/>
            <a:r>
              <a:rPr lang="es-CL" sz="2400" b="1" dirty="0" smtClean="0"/>
              <a:t>Los conocimientos, habilidades y destrezas intelectuales, sociales biofísicas que se requieren para alcanzar dichos logros.</a:t>
            </a:r>
          </a:p>
          <a:p>
            <a:pPr algn="just"/>
            <a:r>
              <a:rPr lang="es-CL" sz="2400" b="1" dirty="0" smtClean="0"/>
              <a:t>Los diferentes contextos y escenarios laborales, instrumentos y equipos de trabajo.</a:t>
            </a:r>
          </a:p>
          <a:p>
            <a:pPr algn="just"/>
            <a:r>
              <a:rPr lang="es-CL" sz="2400" b="1" dirty="0" smtClean="0"/>
              <a:t>Las actitudes y conocimientos propios del desempeño.</a:t>
            </a:r>
          </a:p>
          <a:p>
            <a:pPr algn="just"/>
            <a:r>
              <a:rPr lang="es-CL" sz="2400" b="1" dirty="0" smtClean="0"/>
              <a:t>Las evidencias de conocimientos, desempeño y resultado que las personas deben demostrar en el proceso evaluativo para ser certificado como competente.</a:t>
            </a:r>
            <a:endParaRPr lang="es-ES"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sz="quarter"/>
          </p:nvPr>
        </p:nvSpPr>
        <p:spPr>
          <a:xfrm>
            <a:off x="714375" y="285750"/>
            <a:ext cx="7772400" cy="928688"/>
          </a:xfrm>
          <a:solidFill>
            <a:srgbClr val="FFFF00"/>
          </a:solidFill>
        </p:spPr>
        <p:txBody>
          <a:bodyPr anchor="t" anchorCtr="0"/>
          <a:lstStyle/>
          <a:p>
            <a:pPr eaLnBrk="1" hangingPunct="1">
              <a:defRPr/>
            </a:pPr>
            <a:r>
              <a:rPr lang="es-CL" sz="4400" dirty="0" smtClean="0"/>
              <a:t>Los </a:t>
            </a:r>
            <a:r>
              <a:rPr lang="es-CL" sz="4000" dirty="0" smtClean="0"/>
              <a:t>Cambios</a:t>
            </a:r>
            <a:endParaRPr lang="es-ES" sz="4000" dirty="0" smtClean="0"/>
          </a:p>
        </p:txBody>
      </p:sp>
      <p:sp>
        <p:nvSpPr>
          <p:cNvPr id="3" name="2 Subtítulo"/>
          <p:cNvSpPr>
            <a:spLocks noGrp="1"/>
          </p:cNvSpPr>
          <p:nvPr>
            <p:ph type="subTitle" sz="quarter" idx="1"/>
          </p:nvPr>
        </p:nvSpPr>
        <p:spPr>
          <a:xfrm>
            <a:off x="214313" y="1628800"/>
            <a:ext cx="8715375" cy="5014888"/>
          </a:xfrm>
          <a:solidFill>
            <a:srgbClr val="00B0F0"/>
          </a:solidFill>
        </p:spPr>
        <p:txBody>
          <a:bodyPr>
            <a:normAutofit/>
          </a:bodyPr>
          <a:lstStyle/>
          <a:p>
            <a:pPr marL="182563" indent="-182563" algn="just">
              <a:buFont typeface="Arial" pitchFamily="34" charset="0"/>
              <a:buChar char="•"/>
              <a:defRPr/>
            </a:pPr>
            <a:r>
              <a:rPr lang="es-CL" sz="2400" b="1" dirty="0" smtClean="0">
                <a:solidFill>
                  <a:schemeClr val="tx1"/>
                </a:solidFill>
              </a:rPr>
              <a:t>En el pasado los cambios en el desarrollo humano eran tan lentos que casi no nos dábamos cuenta de ellos.</a:t>
            </a:r>
          </a:p>
          <a:p>
            <a:pPr marL="182563" indent="-182563" algn="just">
              <a:buFont typeface="Arial" pitchFamily="34" charset="0"/>
              <a:buChar char="•"/>
              <a:defRPr/>
            </a:pPr>
            <a:r>
              <a:rPr lang="es-CL" sz="2400" b="1" dirty="0" smtClean="0">
                <a:solidFill>
                  <a:schemeClr val="tx1"/>
                </a:solidFill>
              </a:rPr>
              <a:t>Hoy la realidad es diferente, la variable velocidad, va de la mano con ellos:</a:t>
            </a:r>
          </a:p>
          <a:p>
            <a:pPr marL="182563" indent="-182563">
              <a:defRPr/>
            </a:pPr>
            <a:r>
              <a:rPr lang="es-CL" sz="2400" b="1" dirty="0" smtClean="0">
                <a:solidFill>
                  <a:schemeClr val="tx1"/>
                </a:solidFill>
              </a:rPr>
              <a:t>Lo que Ayer era, Hoy no lo es; lo que Hoy es, Mañana no lo será</a:t>
            </a:r>
          </a:p>
          <a:p>
            <a:pPr marL="182563" indent="-182563" algn="just">
              <a:buFont typeface="Arial" pitchFamily="34" charset="0"/>
              <a:buChar char="•"/>
              <a:defRPr/>
            </a:pPr>
            <a:r>
              <a:rPr lang="es-CL" sz="2400" b="1" dirty="0" smtClean="0">
                <a:solidFill>
                  <a:schemeClr val="tx1"/>
                </a:solidFill>
              </a:rPr>
              <a:t>El mundo moderno vive en constante cambio.</a:t>
            </a:r>
          </a:p>
          <a:p>
            <a:pPr marL="182563" indent="-182563" algn="just">
              <a:buFont typeface="Arial" pitchFamily="34" charset="0"/>
              <a:buChar char="•"/>
              <a:defRPr/>
            </a:pPr>
            <a:r>
              <a:rPr lang="es-CL" sz="2400" b="1" dirty="0" smtClean="0">
                <a:solidFill>
                  <a:schemeClr val="tx1"/>
                </a:solidFill>
              </a:rPr>
              <a:t>Con la misma rapidez que surgen los cambios debemos aprender a aceptarlos.</a:t>
            </a:r>
          </a:p>
          <a:p>
            <a:pPr marL="182563" indent="-182563" algn="just">
              <a:buFont typeface="Arial" pitchFamily="34" charset="0"/>
              <a:buChar char="•"/>
              <a:defRPr/>
            </a:pPr>
            <a:r>
              <a:rPr lang="es-CL" sz="2400" b="1" dirty="0" smtClean="0">
                <a:solidFill>
                  <a:schemeClr val="tx1"/>
                </a:solidFill>
              </a:rPr>
              <a:t>Los cambios necesitan de una </a:t>
            </a:r>
            <a:r>
              <a:rPr lang="es-CL" sz="2400" b="1" dirty="0" err="1" smtClean="0">
                <a:solidFill>
                  <a:schemeClr val="tx1"/>
                </a:solidFill>
              </a:rPr>
              <a:t>energia</a:t>
            </a:r>
            <a:r>
              <a:rPr lang="es-CL" sz="2400" b="1" dirty="0" smtClean="0">
                <a:solidFill>
                  <a:schemeClr val="tx1"/>
                </a:solidFill>
              </a:rPr>
              <a:t> donde este presente la voluntad, la determinación, el arrojo, la perseverancia.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a:bodyPr>
          <a:lstStyle/>
          <a:p>
            <a:r>
              <a:rPr lang="es-CL" sz="4000" dirty="0" smtClean="0"/>
              <a:t>Perfil Ocupacional</a:t>
            </a:r>
            <a:endParaRPr lang="es-ES" sz="4000" dirty="0"/>
          </a:p>
        </p:txBody>
      </p:sp>
      <p:sp>
        <p:nvSpPr>
          <p:cNvPr id="3" name="2 Marcador de contenido"/>
          <p:cNvSpPr>
            <a:spLocks noGrp="1"/>
          </p:cNvSpPr>
          <p:nvPr>
            <p:ph idx="1"/>
          </p:nvPr>
        </p:nvSpPr>
        <p:spPr>
          <a:solidFill>
            <a:srgbClr val="00B0F0"/>
          </a:solidFill>
        </p:spPr>
        <p:txBody>
          <a:bodyPr>
            <a:normAutofit lnSpcReduction="10000"/>
          </a:bodyPr>
          <a:lstStyle/>
          <a:p>
            <a:pPr algn="just"/>
            <a:r>
              <a:rPr lang="es-CL" sz="2400" b="1" dirty="0" smtClean="0"/>
              <a:t>Un perfil ocupacional, es una descripción de las habilidades que un profesional debe tener para ejercer eficientemente un puesto de trabajo.</a:t>
            </a:r>
          </a:p>
          <a:p>
            <a:pPr algn="just"/>
            <a:r>
              <a:rPr lang="es-CL" sz="2400" b="1" dirty="0" smtClean="0"/>
              <a:t>Un perfil Ocupacional basado en competencias es una agrupación de estándares o Unidades de Competencia Laboral que da cuenta de las actividades que componen un oficio o cargo.</a:t>
            </a:r>
          </a:p>
          <a:p>
            <a:pPr algn="just"/>
            <a:r>
              <a:rPr lang="es-CL" sz="2400" b="1" dirty="0" smtClean="0"/>
              <a:t>La creación de un Perfil Ocupacional se puede considerar una parte del análisis y la descripción de cargos, ya que a partir de las necesidades empresariales, se crean perfiles ocupacionales como un elemento en la selección y análisis del personal.</a:t>
            </a:r>
            <a:endParaRPr lang="es-ES" sz="2400"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AutoShape 2"/>
          <p:cNvSpPr>
            <a:spLocks noChangeArrowheads="1"/>
          </p:cNvSpPr>
          <p:nvPr/>
        </p:nvSpPr>
        <p:spPr bwMode="auto">
          <a:xfrm>
            <a:off x="838200" y="333375"/>
            <a:ext cx="7416800" cy="5761038"/>
          </a:xfrm>
          <a:prstGeom prst="triangle">
            <a:avLst>
              <a:gd name="adj" fmla="val 50000"/>
            </a:avLst>
          </a:prstGeom>
          <a:solidFill>
            <a:srgbClr val="000066"/>
          </a:solidFill>
          <a:ln w="9525">
            <a:noFill/>
            <a:miter lim="800000"/>
            <a:headEnd/>
            <a:tailEnd/>
          </a:ln>
        </p:spPr>
        <p:txBody>
          <a:bodyPr wrap="none" anchor="ctr"/>
          <a:lstStyle/>
          <a:p>
            <a:pPr algn="ctr"/>
            <a:endParaRPr lang="es-ES" dirty="0"/>
          </a:p>
        </p:txBody>
      </p:sp>
      <p:sp>
        <p:nvSpPr>
          <p:cNvPr id="622595" name="Text Box 3"/>
          <p:cNvSpPr txBox="1">
            <a:spLocks noChangeArrowheads="1"/>
          </p:cNvSpPr>
          <p:nvPr/>
        </p:nvSpPr>
        <p:spPr bwMode="auto">
          <a:xfrm>
            <a:off x="3748088" y="1125538"/>
            <a:ext cx="1597025" cy="766762"/>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algn="ctr" eaLnBrk="0" hangingPunct="0">
              <a:spcAft>
                <a:spcPct val="20000"/>
              </a:spcAft>
              <a:defRPr/>
            </a:pPr>
            <a:r>
              <a:rPr lang="es-ES" sz="1900" b="1" dirty="0">
                <a:solidFill>
                  <a:srgbClr val="FFCC66"/>
                </a:solidFill>
                <a:cs typeface="Arial" pitchFamily="34" charset="0"/>
              </a:rPr>
              <a:t>Finalidad</a:t>
            </a:r>
          </a:p>
          <a:p>
            <a:pPr algn="ctr" eaLnBrk="0" hangingPunct="0">
              <a:lnSpc>
                <a:spcPct val="75000"/>
              </a:lnSpc>
              <a:defRPr/>
            </a:pPr>
            <a:r>
              <a:rPr lang="es-ES" sz="1400" b="1" dirty="0">
                <a:solidFill>
                  <a:schemeClr val="bg1"/>
                </a:solidFill>
                <a:cs typeface="Arial" pitchFamily="34" charset="0"/>
              </a:rPr>
              <a:t>Lo que </a:t>
            </a:r>
          </a:p>
          <a:p>
            <a:pPr algn="ctr" eaLnBrk="0" hangingPunct="0">
              <a:lnSpc>
                <a:spcPct val="75000"/>
              </a:lnSpc>
              <a:defRPr/>
            </a:pPr>
            <a:r>
              <a:rPr lang="es-ES" sz="1400" b="1" dirty="0">
                <a:solidFill>
                  <a:schemeClr val="bg1"/>
                </a:solidFill>
                <a:cs typeface="Arial" pitchFamily="34" charset="0"/>
              </a:rPr>
              <a:t>queremos lograr</a:t>
            </a:r>
          </a:p>
        </p:txBody>
      </p:sp>
      <p:sp>
        <p:nvSpPr>
          <p:cNvPr id="622596" name="Text Box 4"/>
          <p:cNvSpPr txBox="1">
            <a:spLocks noChangeArrowheads="1"/>
          </p:cNvSpPr>
          <p:nvPr/>
        </p:nvSpPr>
        <p:spPr bwMode="auto">
          <a:xfrm>
            <a:off x="3638550" y="2043113"/>
            <a:ext cx="1816100" cy="766762"/>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algn="ctr" eaLnBrk="0" hangingPunct="0">
              <a:spcAft>
                <a:spcPct val="20000"/>
              </a:spcAft>
              <a:defRPr/>
            </a:pPr>
            <a:r>
              <a:rPr lang="es-ES" sz="1900" b="1" dirty="0">
                <a:solidFill>
                  <a:srgbClr val="FFCC66"/>
                </a:solidFill>
                <a:cs typeface="Arial" pitchFamily="34" charset="0"/>
              </a:rPr>
              <a:t>Valores</a:t>
            </a:r>
          </a:p>
          <a:p>
            <a:pPr algn="ctr" eaLnBrk="0" hangingPunct="0">
              <a:lnSpc>
                <a:spcPct val="75000"/>
              </a:lnSpc>
              <a:defRPr/>
            </a:pPr>
            <a:r>
              <a:rPr lang="es-ES" sz="1400" b="1" dirty="0">
                <a:solidFill>
                  <a:schemeClr val="bg1"/>
                </a:solidFill>
                <a:cs typeface="Arial" pitchFamily="34" charset="0"/>
              </a:rPr>
              <a:t>La forma en que </a:t>
            </a:r>
          </a:p>
          <a:p>
            <a:pPr algn="ctr" eaLnBrk="0" hangingPunct="0">
              <a:lnSpc>
                <a:spcPct val="75000"/>
              </a:lnSpc>
              <a:defRPr/>
            </a:pPr>
            <a:r>
              <a:rPr lang="es-ES" sz="1400" b="1" dirty="0">
                <a:solidFill>
                  <a:schemeClr val="bg1"/>
                </a:solidFill>
                <a:cs typeface="Arial" pitchFamily="34" charset="0"/>
              </a:rPr>
              <a:t>hacemos las cosas</a:t>
            </a:r>
          </a:p>
        </p:txBody>
      </p:sp>
      <p:sp>
        <p:nvSpPr>
          <p:cNvPr id="622597" name="Text Box 5"/>
          <p:cNvSpPr txBox="1">
            <a:spLocks noChangeArrowheads="1"/>
          </p:cNvSpPr>
          <p:nvPr/>
        </p:nvSpPr>
        <p:spPr bwMode="auto">
          <a:xfrm>
            <a:off x="2416175" y="2997200"/>
            <a:ext cx="4260850" cy="992188"/>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eaLnBrk="0" hangingPunct="0">
              <a:spcAft>
                <a:spcPct val="20000"/>
              </a:spcAft>
              <a:defRPr/>
            </a:pPr>
            <a:r>
              <a:rPr lang="es-ES" sz="1900" b="1" dirty="0">
                <a:solidFill>
                  <a:srgbClr val="FFCC66"/>
                </a:solidFill>
                <a:cs typeface="Arial" pitchFamily="34" charset="0"/>
              </a:rPr>
              <a:t>Estrategia de la Organización</a:t>
            </a:r>
          </a:p>
          <a:p>
            <a:pPr algn="ctr" eaLnBrk="0" hangingPunct="0">
              <a:lnSpc>
                <a:spcPct val="85000"/>
              </a:lnSpc>
              <a:defRPr/>
            </a:pPr>
            <a:r>
              <a:rPr lang="es-ES" sz="1400" b="1" dirty="0">
                <a:solidFill>
                  <a:schemeClr val="bg1"/>
                </a:solidFill>
                <a:cs typeface="Arial" pitchFamily="34" charset="0"/>
              </a:rPr>
              <a:t>Cómo lograremos la visión (incluye objetivos para unidades de negocio </a:t>
            </a:r>
          </a:p>
          <a:p>
            <a:pPr algn="ctr" eaLnBrk="0" hangingPunct="0">
              <a:lnSpc>
                <a:spcPct val="85000"/>
              </a:lnSpc>
              <a:defRPr/>
            </a:pPr>
            <a:r>
              <a:rPr lang="es-ES" sz="1400" b="1" dirty="0">
                <a:solidFill>
                  <a:schemeClr val="bg1"/>
                </a:solidFill>
                <a:cs typeface="Arial" pitchFamily="34" charset="0"/>
              </a:rPr>
              <a:t>y/o gerencias funcionales)</a:t>
            </a:r>
            <a:r>
              <a:rPr lang="es-ES" sz="1400" b="1" dirty="0">
                <a:cs typeface="Arial" pitchFamily="34" charset="0"/>
              </a:rPr>
              <a:t> </a:t>
            </a:r>
          </a:p>
        </p:txBody>
      </p:sp>
      <p:sp>
        <p:nvSpPr>
          <p:cNvPr id="622598" name="Text Box 6"/>
          <p:cNvSpPr txBox="1">
            <a:spLocks noChangeArrowheads="1"/>
          </p:cNvSpPr>
          <p:nvPr/>
        </p:nvSpPr>
        <p:spPr bwMode="auto">
          <a:xfrm>
            <a:off x="965200" y="4197350"/>
            <a:ext cx="7162800" cy="80962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eaLnBrk="0" hangingPunct="0">
              <a:spcAft>
                <a:spcPct val="20000"/>
              </a:spcAft>
              <a:defRPr/>
            </a:pPr>
            <a:r>
              <a:rPr lang="es-ES" sz="1900" b="1" dirty="0">
                <a:solidFill>
                  <a:srgbClr val="FFCC66"/>
                </a:solidFill>
                <a:cs typeface="Arial" pitchFamily="34" charset="0"/>
              </a:rPr>
              <a:t>Competencias de la Organización</a:t>
            </a:r>
          </a:p>
          <a:p>
            <a:pPr algn="ctr" eaLnBrk="0" hangingPunct="0">
              <a:lnSpc>
                <a:spcPct val="85000"/>
              </a:lnSpc>
              <a:defRPr/>
            </a:pPr>
            <a:r>
              <a:rPr lang="es-ES" sz="1400" b="1" dirty="0">
                <a:solidFill>
                  <a:schemeClr val="bg1"/>
                </a:solidFill>
                <a:cs typeface="Arial" pitchFamily="34" charset="0"/>
              </a:rPr>
              <a:t>En qué tenemos que ser buenos para alcanzar </a:t>
            </a:r>
          </a:p>
          <a:p>
            <a:pPr algn="ctr" eaLnBrk="0" hangingPunct="0">
              <a:lnSpc>
                <a:spcPct val="85000"/>
              </a:lnSpc>
              <a:defRPr/>
            </a:pPr>
            <a:r>
              <a:rPr lang="es-ES" sz="1400" b="1" dirty="0">
                <a:solidFill>
                  <a:schemeClr val="bg1"/>
                </a:solidFill>
                <a:cs typeface="Arial" pitchFamily="34" charset="0"/>
              </a:rPr>
              <a:t>nuestros objetivos y visión</a:t>
            </a:r>
            <a:r>
              <a:rPr lang="es-ES" sz="1400" b="1" dirty="0">
                <a:cs typeface="Arial" pitchFamily="34" charset="0"/>
              </a:rPr>
              <a:t> </a:t>
            </a:r>
          </a:p>
        </p:txBody>
      </p:sp>
      <p:sp>
        <p:nvSpPr>
          <p:cNvPr id="622599" name="Text Box 7"/>
          <p:cNvSpPr txBox="1">
            <a:spLocks noChangeArrowheads="1"/>
          </p:cNvSpPr>
          <p:nvPr/>
        </p:nvSpPr>
        <p:spPr bwMode="auto">
          <a:xfrm>
            <a:off x="1171575" y="5102225"/>
            <a:ext cx="6750050" cy="80962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eaLnBrk="0" hangingPunct="0">
              <a:spcAft>
                <a:spcPct val="20000"/>
              </a:spcAft>
              <a:defRPr/>
            </a:pPr>
            <a:r>
              <a:rPr lang="es-ES" sz="1900" b="1" dirty="0">
                <a:solidFill>
                  <a:srgbClr val="FFCC66"/>
                </a:solidFill>
                <a:cs typeface="Arial" pitchFamily="34" charset="0"/>
              </a:rPr>
              <a:t>Competencias Individuales</a:t>
            </a:r>
          </a:p>
          <a:p>
            <a:pPr algn="ctr" eaLnBrk="0" hangingPunct="0">
              <a:lnSpc>
                <a:spcPct val="85000"/>
              </a:lnSpc>
              <a:defRPr/>
            </a:pPr>
            <a:r>
              <a:rPr lang="es-ES" sz="1400" b="1" dirty="0">
                <a:solidFill>
                  <a:schemeClr val="bg1"/>
                </a:solidFill>
                <a:cs typeface="Arial" pitchFamily="34" charset="0"/>
              </a:rPr>
              <a:t>En qué debe ser buena nuestra gente para sustentar nuestras competencias de negocio y lograr nuestros objetivos y visión</a:t>
            </a:r>
            <a:r>
              <a:rPr lang="es-ES" sz="1400" b="1" dirty="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22594"/>
                                        </p:tgtEl>
                                        <p:attrNameLst>
                                          <p:attrName>style.visibility</p:attrName>
                                        </p:attrNameLst>
                                      </p:cBhvr>
                                      <p:to>
                                        <p:strVal val="visible"/>
                                      </p:to>
                                    </p:set>
                                    <p:animEffect transition="in" filter="box(in)">
                                      <p:cBhvr>
                                        <p:cTn id="7" dur="500"/>
                                        <p:tgtEl>
                                          <p:spTgt spid="6225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2595"/>
                                        </p:tgtEl>
                                        <p:attrNameLst>
                                          <p:attrName>style.visibility</p:attrName>
                                        </p:attrNameLst>
                                      </p:cBhvr>
                                      <p:to>
                                        <p:strVal val="visible"/>
                                      </p:to>
                                    </p:set>
                                    <p:animEffect transition="in" filter="dissolve">
                                      <p:cBhvr>
                                        <p:cTn id="12" dur="500"/>
                                        <p:tgtEl>
                                          <p:spTgt spid="6225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2596"/>
                                        </p:tgtEl>
                                        <p:attrNameLst>
                                          <p:attrName>style.visibility</p:attrName>
                                        </p:attrNameLst>
                                      </p:cBhvr>
                                      <p:to>
                                        <p:strVal val="visible"/>
                                      </p:to>
                                    </p:set>
                                    <p:animEffect transition="in" filter="dissolve">
                                      <p:cBhvr>
                                        <p:cTn id="17" dur="500"/>
                                        <p:tgtEl>
                                          <p:spTgt spid="62259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22597"/>
                                        </p:tgtEl>
                                        <p:attrNameLst>
                                          <p:attrName>style.visibility</p:attrName>
                                        </p:attrNameLst>
                                      </p:cBhvr>
                                      <p:to>
                                        <p:strVal val="visible"/>
                                      </p:to>
                                    </p:set>
                                    <p:animEffect transition="in" filter="dissolve">
                                      <p:cBhvr>
                                        <p:cTn id="22" dur="500"/>
                                        <p:tgtEl>
                                          <p:spTgt spid="62259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22598"/>
                                        </p:tgtEl>
                                        <p:attrNameLst>
                                          <p:attrName>style.visibility</p:attrName>
                                        </p:attrNameLst>
                                      </p:cBhvr>
                                      <p:to>
                                        <p:strVal val="visible"/>
                                      </p:to>
                                    </p:set>
                                    <p:animEffect transition="in" filter="dissolve">
                                      <p:cBhvr>
                                        <p:cTn id="27" dur="500"/>
                                        <p:tgtEl>
                                          <p:spTgt spid="62259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22599"/>
                                        </p:tgtEl>
                                        <p:attrNameLst>
                                          <p:attrName>style.visibility</p:attrName>
                                        </p:attrNameLst>
                                      </p:cBhvr>
                                      <p:to>
                                        <p:strVal val="visible"/>
                                      </p:to>
                                    </p:set>
                                    <p:animEffect transition="in" filter="dissolve">
                                      <p:cBhvr>
                                        <p:cTn id="32" dur="500"/>
                                        <p:tgtEl>
                                          <p:spTgt spid="6225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594" grpId="0" animBg="1"/>
      <p:bldP spid="622595" grpId="0"/>
      <p:bldP spid="622596" grpId="0"/>
      <p:bldP spid="622597" grpId="0"/>
      <p:bldP spid="622598" grpId="0"/>
      <p:bldP spid="62259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val 2"/>
          <p:cNvSpPr>
            <a:spLocks noChangeArrowheads="1"/>
          </p:cNvSpPr>
          <p:nvPr/>
        </p:nvSpPr>
        <p:spPr bwMode="auto">
          <a:xfrm>
            <a:off x="2716213" y="620713"/>
            <a:ext cx="6248400" cy="6172200"/>
          </a:xfrm>
          <a:prstGeom prst="ellipse">
            <a:avLst/>
          </a:prstGeom>
          <a:gradFill rotWithShape="1">
            <a:gsLst>
              <a:gs pos="0">
                <a:srgbClr val="0033CC"/>
              </a:gs>
              <a:gs pos="100000">
                <a:srgbClr val="0099FF"/>
              </a:gs>
            </a:gsLst>
            <a:path path="shape">
              <a:fillToRect l="50000" t="50000" r="50000" b="50000"/>
            </a:path>
          </a:gradFill>
          <a:ln w="28575">
            <a:solidFill>
              <a:srgbClr val="000066"/>
            </a:solidFill>
            <a:round/>
            <a:headEnd/>
            <a:tailEnd/>
          </a:ln>
        </p:spPr>
        <p:txBody>
          <a:bodyPr wrap="none" anchor="ctr"/>
          <a:lstStyle/>
          <a:p>
            <a:endParaRPr lang="es-ES" dirty="0"/>
          </a:p>
        </p:txBody>
      </p:sp>
      <p:sp>
        <p:nvSpPr>
          <p:cNvPr id="34819" name="Line 3"/>
          <p:cNvSpPr>
            <a:spLocks noChangeShapeType="1"/>
          </p:cNvSpPr>
          <p:nvPr/>
        </p:nvSpPr>
        <p:spPr bwMode="auto">
          <a:xfrm>
            <a:off x="2716213" y="3744913"/>
            <a:ext cx="6248400" cy="1587"/>
          </a:xfrm>
          <a:prstGeom prst="line">
            <a:avLst/>
          </a:prstGeom>
          <a:noFill/>
          <a:ln w="28575">
            <a:solidFill>
              <a:srgbClr val="000066"/>
            </a:solidFill>
            <a:round/>
            <a:headEnd/>
            <a:tailEnd/>
          </a:ln>
          <a:effectLst>
            <a:outerShdw dist="28398" dir="1593903" algn="ctr" rotWithShape="0">
              <a:schemeClr val="bg2"/>
            </a:outerShdw>
          </a:effectLst>
        </p:spPr>
        <p:txBody>
          <a:bodyPr wrap="none" anchor="ctr"/>
          <a:lstStyle/>
          <a:p>
            <a:pPr>
              <a:defRPr/>
            </a:pPr>
            <a:endParaRPr lang="es-ES" dirty="0"/>
          </a:p>
        </p:txBody>
      </p:sp>
      <p:sp>
        <p:nvSpPr>
          <p:cNvPr id="36868" name="Line 4"/>
          <p:cNvSpPr>
            <a:spLocks noChangeShapeType="1"/>
          </p:cNvSpPr>
          <p:nvPr/>
        </p:nvSpPr>
        <p:spPr bwMode="auto">
          <a:xfrm>
            <a:off x="5840413" y="620713"/>
            <a:ext cx="0" cy="6172200"/>
          </a:xfrm>
          <a:prstGeom prst="line">
            <a:avLst/>
          </a:prstGeom>
          <a:noFill/>
          <a:ln w="28575">
            <a:solidFill>
              <a:srgbClr val="000066"/>
            </a:solidFill>
            <a:round/>
            <a:headEnd/>
            <a:tailEnd/>
          </a:ln>
        </p:spPr>
        <p:txBody>
          <a:bodyPr wrap="none" anchor="ctr"/>
          <a:lstStyle/>
          <a:p>
            <a:endParaRPr lang="es-ES" dirty="0"/>
          </a:p>
        </p:txBody>
      </p:sp>
      <p:sp>
        <p:nvSpPr>
          <p:cNvPr id="34821" name="Text Box 5"/>
          <p:cNvSpPr txBox="1">
            <a:spLocks noChangeArrowheads="1"/>
          </p:cNvSpPr>
          <p:nvPr/>
        </p:nvSpPr>
        <p:spPr bwMode="auto">
          <a:xfrm>
            <a:off x="3859213" y="1219200"/>
            <a:ext cx="1931987" cy="923925"/>
          </a:xfrm>
          <a:prstGeom prst="rect">
            <a:avLst/>
          </a:prstGeom>
          <a:noFill/>
          <a:ln w="9525">
            <a:noFill/>
            <a:miter lim="800000"/>
            <a:headEnd/>
            <a:tailEnd/>
          </a:ln>
          <a:effectLst>
            <a:outerShdw dist="28398" dir="1593903" algn="ctr" rotWithShape="0">
              <a:schemeClr val="tx1"/>
            </a:outerShdw>
          </a:effectLst>
        </p:spPr>
        <p:txBody>
          <a:bodyPr>
            <a:spAutoFit/>
          </a:bodyPr>
          <a:lstStyle/>
          <a:p>
            <a:pPr eaLnBrk="0" hangingPunct="0">
              <a:lnSpc>
                <a:spcPct val="75000"/>
              </a:lnSpc>
              <a:defRPr/>
            </a:pPr>
            <a:r>
              <a:rPr lang="es-ES_tradnl" b="1" dirty="0">
                <a:solidFill>
                  <a:schemeClr val="bg1"/>
                </a:solidFill>
                <a:latin typeface="Arial Narrow" pitchFamily="34" charset="0"/>
                <a:cs typeface="Arial" pitchFamily="34" charset="0"/>
              </a:rPr>
              <a:t>Posee el poder intelectual para determinar dirección</a:t>
            </a:r>
          </a:p>
        </p:txBody>
      </p:sp>
      <p:sp>
        <p:nvSpPr>
          <p:cNvPr id="34822" name="Text Box 6"/>
          <p:cNvSpPr txBox="1">
            <a:spLocks noChangeArrowheads="1"/>
          </p:cNvSpPr>
          <p:nvPr/>
        </p:nvSpPr>
        <p:spPr bwMode="auto">
          <a:xfrm>
            <a:off x="2895600" y="2297113"/>
            <a:ext cx="2008188" cy="1338262"/>
          </a:xfrm>
          <a:prstGeom prst="rect">
            <a:avLst/>
          </a:prstGeom>
          <a:noFill/>
          <a:ln w="9525">
            <a:noFill/>
            <a:miter lim="800000"/>
            <a:headEnd/>
            <a:tailEnd/>
          </a:ln>
          <a:effectLst>
            <a:outerShdw dist="28398" dir="1593903" algn="ctr" rotWithShape="0">
              <a:schemeClr val="tx1"/>
            </a:outerShdw>
          </a:effectLst>
        </p:spPr>
        <p:txBody>
          <a:bodyPr>
            <a:spAutoFit/>
          </a:bodyPr>
          <a:lstStyle/>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Claridad de Propósito</a:t>
            </a:r>
          </a:p>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Creatividad Práctica</a:t>
            </a:r>
          </a:p>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Poder Analítico Objetivo</a:t>
            </a:r>
          </a:p>
        </p:txBody>
      </p:sp>
      <p:sp>
        <p:nvSpPr>
          <p:cNvPr id="34823" name="Text Box 7"/>
          <p:cNvSpPr txBox="1">
            <a:spLocks noChangeArrowheads="1"/>
          </p:cNvSpPr>
          <p:nvPr/>
        </p:nvSpPr>
        <p:spPr bwMode="auto">
          <a:xfrm>
            <a:off x="3097213" y="4430713"/>
            <a:ext cx="1752600" cy="644525"/>
          </a:xfrm>
          <a:prstGeom prst="rect">
            <a:avLst/>
          </a:prstGeom>
          <a:noFill/>
          <a:ln w="9525">
            <a:noFill/>
            <a:miter lim="800000"/>
            <a:headEnd/>
            <a:tailEnd/>
          </a:ln>
          <a:effectLst>
            <a:outerShdw dist="28398" dir="1593903" algn="ctr" rotWithShape="0">
              <a:schemeClr val="tx1"/>
            </a:outerShdw>
          </a:effectLst>
        </p:spPr>
        <p:txBody>
          <a:bodyPr>
            <a:spAutoFit/>
          </a:bodyPr>
          <a:lstStyle/>
          <a:p>
            <a:pPr eaLnBrk="0" hangingPunct="0">
              <a:lnSpc>
                <a:spcPct val="75000"/>
              </a:lnSpc>
              <a:defRPr/>
            </a:pPr>
            <a:r>
              <a:rPr lang="es-ES_tradnl" b="1" dirty="0">
                <a:solidFill>
                  <a:schemeClr val="bg1"/>
                </a:solidFill>
                <a:latin typeface="Arial Narrow" pitchFamily="34" charset="0"/>
                <a:cs typeface="Arial" pitchFamily="34" charset="0"/>
              </a:rPr>
              <a:t>Cumplimiento a través de las personas</a:t>
            </a:r>
          </a:p>
        </p:txBody>
      </p:sp>
      <p:sp>
        <p:nvSpPr>
          <p:cNvPr id="34824" name="Text Box 8"/>
          <p:cNvSpPr txBox="1">
            <a:spLocks noChangeArrowheads="1"/>
          </p:cNvSpPr>
          <p:nvPr/>
        </p:nvSpPr>
        <p:spPr bwMode="auto">
          <a:xfrm>
            <a:off x="3706813" y="5233988"/>
            <a:ext cx="1997075" cy="644525"/>
          </a:xfrm>
          <a:prstGeom prst="rect">
            <a:avLst/>
          </a:prstGeom>
          <a:noFill/>
          <a:ln w="9525" algn="ctr">
            <a:noFill/>
            <a:miter lim="800000"/>
            <a:headEnd/>
            <a:tailEnd/>
          </a:ln>
          <a:effectLst>
            <a:outerShdw dist="28398" dir="1593903" algn="ctr" rotWithShape="0">
              <a:schemeClr val="tx1"/>
            </a:outerShdw>
          </a:effectLst>
        </p:spPr>
        <p:txBody>
          <a:bodyPr>
            <a:spAutoFit/>
          </a:bodyPr>
          <a:lstStyle/>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Liderar a Otros</a:t>
            </a:r>
          </a:p>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Desarrollar a Otros</a:t>
            </a:r>
          </a:p>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Influir a Otros</a:t>
            </a:r>
          </a:p>
        </p:txBody>
      </p:sp>
      <p:sp>
        <p:nvSpPr>
          <p:cNvPr id="34825" name="Text Box 9"/>
          <p:cNvSpPr txBox="1">
            <a:spLocks noChangeArrowheads="1"/>
          </p:cNvSpPr>
          <p:nvPr/>
        </p:nvSpPr>
        <p:spPr bwMode="auto">
          <a:xfrm>
            <a:off x="6983413" y="4430713"/>
            <a:ext cx="1905000" cy="644525"/>
          </a:xfrm>
          <a:prstGeom prst="rect">
            <a:avLst/>
          </a:prstGeom>
          <a:noFill/>
          <a:ln w="9525">
            <a:noFill/>
            <a:miter lim="800000"/>
            <a:headEnd/>
            <a:tailEnd/>
          </a:ln>
          <a:effectLst>
            <a:outerShdw dist="28398" dir="1593903" algn="ctr" rotWithShape="0">
              <a:schemeClr val="tx1"/>
            </a:outerShdw>
          </a:effectLst>
        </p:spPr>
        <p:txBody>
          <a:bodyPr>
            <a:spAutoFit/>
          </a:bodyPr>
          <a:lstStyle/>
          <a:p>
            <a:pPr eaLnBrk="0" hangingPunct="0">
              <a:lnSpc>
                <a:spcPct val="75000"/>
              </a:lnSpc>
              <a:defRPr/>
            </a:pPr>
            <a:r>
              <a:rPr lang="es-ES_tradnl" b="1" dirty="0">
                <a:solidFill>
                  <a:schemeClr val="bg1"/>
                </a:solidFill>
                <a:latin typeface="Arial Narrow" pitchFamily="34" charset="0"/>
                <a:cs typeface="Arial" pitchFamily="34" charset="0"/>
              </a:rPr>
              <a:t>Actúa decididamente para mejorar el desempeño</a:t>
            </a:r>
          </a:p>
        </p:txBody>
      </p:sp>
      <p:sp>
        <p:nvSpPr>
          <p:cNvPr id="34826" name="Text Box 10"/>
          <p:cNvSpPr txBox="1">
            <a:spLocks noChangeArrowheads="1"/>
          </p:cNvSpPr>
          <p:nvPr/>
        </p:nvSpPr>
        <p:spPr bwMode="auto">
          <a:xfrm>
            <a:off x="6205538" y="5268913"/>
            <a:ext cx="1616075" cy="460375"/>
          </a:xfrm>
          <a:prstGeom prst="rect">
            <a:avLst/>
          </a:prstGeom>
          <a:noFill/>
          <a:ln w="9525" algn="ctr">
            <a:noFill/>
            <a:miter lim="800000"/>
            <a:headEnd/>
            <a:tailEnd/>
          </a:ln>
          <a:effectLst>
            <a:outerShdw dist="28398" dir="1593903" algn="ctr" rotWithShape="0">
              <a:schemeClr val="tx1"/>
            </a:outerShdw>
          </a:effectLst>
        </p:spPr>
        <p:txBody>
          <a:bodyPr>
            <a:spAutoFit/>
          </a:bodyPr>
          <a:lstStyle/>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Empuje Emprendedor</a:t>
            </a:r>
          </a:p>
        </p:txBody>
      </p:sp>
      <p:sp>
        <p:nvSpPr>
          <p:cNvPr id="34827" name="Text Box 11"/>
          <p:cNvSpPr txBox="1">
            <a:spLocks noChangeArrowheads="1"/>
          </p:cNvSpPr>
          <p:nvPr/>
        </p:nvSpPr>
        <p:spPr bwMode="auto">
          <a:xfrm>
            <a:off x="6129338" y="1611313"/>
            <a:ext cx="1997075" cy="644525"/>
          </a:xfrm>
          <a:prstGeom prst="rect">
            <a:avLst/>
          </a:prstGeom>
          <a:noFill/>
          <a:ln w="9525">
            <a:noFill/>
            <a:miter lim="800000"/>
            <a:headEnd/>
            <a:tailEnd/>
          </a:ln>
          <a:effectLst>
            <a:outerShdw dist="28398" dir="1593903" algn="ctr" rotWithShape="0">
              <a:schemeClr val="tx1"/>
            </a:outerShdw>
          </a:effectLst>
        </p:spPr>
        <p:txBody>
          <a:bodyPr>
            <a:spAutoFit/>
          </a:bodyPr>
          <a:lstStyle/>
          <a:p>
            <a:pPr eaLnBrk="0" hangingPunct="0">
              <a:lnSpc>
                <a:spcPct val="75000"/>
              </a:lnSpc>
              <a:defRPr/>
            </a:pPr>
            <a:r>
              <a:rPr lang="es-ES_tradnl" b="1" dirty="0">
                <a:solidFill>
                  <a:schemeClr val="bg1"/>
                </a:solidFill>
                <a:latin typeface="Arial Narrow" pitchFamily="34" charset="0"/>
                <a:cs typeface="Arial" pitchFamily="34" charset="0"/>
              </a:rPr>
              <a:t>Se asegura una dirección hacia el mercado</a:t>
            </a:r>
          </a:p>
        </p:txBody>
      </p:sp>
      <p:sp>
        <p:nvSpPr>
          <p:cNvPr id="34828" name="Text Box 12"/>
          <p:cNvSpPr txBox="1">
            <a:spLocks noChangeArrowheads="1"/>
          </p:cNvSpPr>
          <p:nvPr/>
        </p:nvSpPr>
        <p:spPr bwMode="auto">
          <a:xfrm>
            <a:off x="6983413" y="2449513"/>
            <a:ext cx="1768475" cy="460375"/>
          </a:xfrm>
          <a:prstGeom prst="rect">
            <a:avLst/>
          </a:prstGeom>
          <a:noFill/>
          <a:ln w="9525" algn="ctr">
            <a:noFill/>
            <a:miter lim="800000"/>
            <a:headEnd/>
            <a:tailEnd/>
          </a:ln>
          <a:effectLst>
            <a:outerShdw dist="28398" dir="1593903" algn="ctr" rotWithShape="0">
              <a:schemeClr val="tx1"/>
            </a:outerShdw>
          </a:effectLst>
        </p:spPr>
        <p:txBody>
          <a:bodyPr>
            <a:spAutoFit/>
          </a:bodyPr>
          <a:lstStyle/>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Orientación al Mercado</a:t>
            </a:r>
          </a:p>
        </p:txBody>
      </p:sp>
      <p:sp>
        <p:nvSpPr>
          <p:cNvPr id="34829" name="Oval 13"/>
          <p:cNvSpPr>
            <a:spLocks noChangeArrowheads="1"/>
          </p:cNvSpPr>
          <p:nvPr/>
        </p:nvSpPr>
        <p:spPr bwMode="auto">
          <a:xfrm>
            <a:off x="4468813" y="2449513"/>
            <a:ext cx="2743200" cy="2590800"/>
          </a:xfrm>
          <a:prstGeom prst="ellipse">
            <a:avLst/>
          </a:prstGeom>
          <a:gradFill rotWithShape="1">
            <a:gsLst>
              <a:gs pos="0">
                <a:srgbClr val="000099"/>
              </a:gs>
              <a:gs pos="100000">
                <a:srgbClr val="0033CC"/>
              </a:gs>
            </a:gsLst>
            <a:path path="shape">
              <a:fillToRect l="50000" t="50000" r="50000" b="50000"/>
            </a:path>
          </a:gradFill>
          <a:ln w="28575">
            <a:solidFill>
              <a:srgbClr val="000066"/>
            </a:solidFill>
            <a:round/>
            <a:headEnd/>
            <a:tailEnd/>
          </a:ln>
          <a:effectLst>
            <a:outerShdw dist="28398" dir="1593903" algn="ctr" rotWithShape="0">
              <a:schemeClr val="bg2"/>
            </a:outerShdw>
          </a:effectLst>
        </p:spPr>
        <p:txBody>
          <a:bodyPr wrap="none" anchor="ctr"/>
          <a:lstStyle/>
          <a:p>
            <a:pPr>
              <a:defRPr/>
            </a:pPr>
            <a:endParaRPr lang="es-ES" dirty="0"/>
          </a:p>
        </p:txBody>
      </p:sp>
      <p:sp>
        <p:nvSpPr>
          <p:cNvPr id="34830" name="Text Box 14"/>
          <p:cNvSpPr txBox="1">
            <a:spLocks noChangeArrowheads="1"/>
          </p:cNvSpPr>
          <p:nvPr/>
        </p:nvSpPr>
        <p:spPr bwMode="auto">
          <a:xfrm>
            <a:off x="4938713" y="2947988"/>
            <a:ext cx="2225675" cy="644525"/>
          </a:xfrm>
          <a:prstGeom prst="rect">
            <a:avLst/>
          </a:prstGeom>
          <a:noFill/>
          <a:ln w="9525">
            <a:noFill/>
            <a:miter lim="800000"/>
            <a:headEnd/>
            <a:tailEnd/>
          </a:ln>
          <a:effectLst>
            <a:outerShdw dist="28398" dir="1593903" algn="ctr" rotWithShape="0">
              <a:schemeClr val="tx1"/>
            </a:outerShdw>
          </a:effectLst>
        </p:spPr>
        <p:txBody>
          <a:bodyPr>
            <a:spAutoFit/>
          </a:bodyPr>
          <a:lstStyle/>
          <a:p>
            <a:pPr eaLnBrk="0" hangingPunct="0">
              <a:lnSpc>
                <a:spcPct val="75000"/>
              </a:lnSpc>
              <a:defRPr/>
            </a:pPr>
            <a:r>
              <a:rPr lang="es-ES_tradnl" b="1" dirty="0">
                <a:solidFill>
                  <a:schemeClr val="bg1"/>
                </a:solidFill>
                <a:latin typeface="Arial Narrow" pitchFamily="34" charset="0"/>
                <a:cs typeface="Arial" pitchFamily="34" charset="0"/>
              </a:rPr>
              <a:t>Logra a través de la integridad, trabajo en equipo y aprendizaje</a:t>
            </a:r>
          </a:p>
        </p:txBody>
      </p:sp>
      <p:sp>
        <p:nvSpPr>
          <p:cNvPr id="34831" name="Text Box 15"/>
          <p:cNvSpPr txBox="1">
            <a:spLocks noChangeArrowheads="1"/>
          </p:cNvSpPr>
          <p:nvPr/>
        </p:nvSpPr>
        <p:spPr bwMode="auto">
          <a:xfrm>
            <a:off x="4645025" y="3678238"/>
            <a:ext cx="2530475" cy="828675"/>
          </a:xfrm>
          <a:prstGeom prst="rect">
            <a:avLst/>
          </a:prstGeom>
          <a:noFill/>
          <a:ln w="9525" algn="ctr">
            <a:noFill/>
            <a:miter lim="800000"/>
            <a:headEnd/>
            <a:tailEnd/>
          </a:ln>
          <a:effectLst>
            <a:outerShdw dist="28398" dir="1593903" algn="ctr" rotWithShape="0">
              <a:schemeClr val="tx1"/>
            </a:outerShdw>
          </a:effectLst>
        </p:spPr>
        <p:txBody>
          <a:bodyPr>
            <a:spAutoFit/>
          </a:bodyPr>
          <a:lstStyle/>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Integridad y Autoconfianza</a:t>
            </a:r>
          </a:p>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Compromiso de Equipo</a:t>
            </a:r>
          </a:p>
          <a:p>
            <a:pPr marL="190500" indent="-190500" eaLnBrk="0" hangingPunct="0">
              <a:lnSpc>
                <a:spcPct val="75000"/>
              </a:lnSpc>
              <a:buClr>
                <a:srgbClr val="FFCC66"/>
              </a:buClr>
              <a:buSzPct val="130000"/>
              <a:buFont typeface="Wingdings" pitchFamily="2" charset="2"/>
              <a:buChar char=""/>
              <a:defRPr/>
            </a:pPr>
            <a:r>
              <a:rPr lang="es-ES_tradnl" b="1" i="1" dirty="0">
                <a:solidFill>
                  <a:schemeClr val="bg1"/>
                </a:solidFill>
                <a:latin typeface="Arial Narrow" pitchFamily="34" charset="0"/>
                <a:cs typeface="Arial" pitchFamily="34" charset="0"/>
              </a:rPr>
              <a:t>Aprendizaje de la Experiencia</a:t>
            </a:r>
          </a:p>
        </p:txBody>
      </p:sp>
      <p:sp>
        <p:nvSpPr>
          <p:cNvPr id="36880" name="Rectangle 16"/>
          <p:cNvSpPr>
            <a:spLocks noGrp="1" noChangeArrowheads="1"/>
          </p:cNvSpPr>
          <p:nvPr>
            <p:ph type="title" idx="4294967295"/>
          </p:nvPr>
        </p:nvSpPr>
        <p:spPr>
          <a:xfrm>
            <a:off x="0" y="404813"/>
            <a:ext cx="3492500" cy="2490787"/>
          </a:xfrm>
        </p:spPr>
        <p:txBody>
          <a:bodyPr>
            <a:normAutofit fontScale="90000"/>
          </a:bodyPr>
          <a:lstStyle/>
          <a:p>
            <a:r>
              <a:rPr lang="es-CL" sz="4000" dirty="0" smtClean="0">
                <a:solidFill>
                  <a:srgbClr val="3C3C65"/>
                </a:solidFill>
              </a:rPr>
              <a:t>Modelo de Competencias</a:t>
            </a:r>
            <a:br>
              <a:rPr lang="es-CL" sz="4000" dirty="0" smtClean="0">
                <a:solidFill>
                  <a:srgbClr val="3C3C65"/>
                </a:solidFill>
              </a:rPr>
            </a:br>
            <a:r>
              <a:rPr lang="es-CL" sz="4000" dirty="0" smtClean="0">
                <a:solidFill>
                  <a:srgbClr val="3C3C65"/>
                </a:solidFill>
              </a:rPr>
              <a:t>de Nivel Ejecutivo</a:t>
            </a:r>
          </a:p>
        </p:txBody>
      </p:sp>
      <p:pic>
        <p:nvPicPr>
          <p:cNvPr id="36881" name="Picture 1"/>
          <p:cNvPicPr>
            <a:picLocks noChangeAspect="1" noChangeArrowheads="1"/>
          </p:cNvPicPr>
          <p:nvPr/>
        </p:nvPicPr>
        <p:blipFill>
          <a:blip r:embed="rId3" cstate="print"/>
          <a:srcRect/>
          <a:stretch>
            <a:fillRect/>
          </a:stretch>
        </p:blipFill>
        <p:spPr bwMode="auto">
          <a:xfrm>
            <a:off x="233363" y="4092575"/>
            <a:ext cx="2095500" cy="1712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28600" y="2232025"/>
            <a:ext cx="2111375" cy="863600"/>
          </a:xfrm>
          <a:prstGeom prst="rect">
            <a:avLst/>
          </a:prstGeom>
          <a:solidFill>
            <a:srgbClr val="C80000"/>
          </a:solidFill>
          <a:ln w="12700">
            <a:solidFill>
              <a:schemeClr val="tx1"/>
            </a:solidFill>
            <a:miter lim="800000"/>
            <a:headEnd/>
            <a:tailEnd/>
          </a:ln>
        </p:spPr>
        <p:txBody>
          <a:bodyPr wrap="none" anchor="ctr"/>
          <a:lstStyle/>
          <a:p>
            <a:pPr algn="ctr" eaLnBrk="0" hangingPunct="0">
              <a:lnSpc>
                <a:spcPct val="85000"/>
              </a:lnSpc>
            </a:pPr>
            <a:r>
              <a:rPr lang="es-ES" sz="2000" b="1" dirty="0">
                <a:solidFill>
                  <a:schemeClr val="bg1"/>
                </a:solidFill>
                <a:latin typeface="Times New Roman" pitchFamily="18" charset="0"/>
              </a:rPr>
              <a:t>Excelencia</a:t>
            </a:r>
          </a:p>
          <a:p>
            <a:pPr algn="ctr" eaLnBrk="0" hangingPunct="0">
              <a:lnSpc>
                <a:spcPct val="85000"/>
              </a:lnSpc>
            </a:pPr>
            <a:r>
              <a:rPr lang="es-ES" sz="2000" b="1" dirty="0">
                <a:solidFill>
                  <a:schemeClr val="bg1"/>
                </a:solidFill>
                <a:latin typeface="Times New Roman" pitchFamily="18" charset="0"/>
              </a:rPr>
              <a:t>en la ejecución</a:t>
            </a:r>
            <a:endParaRPr lang="es-ES" sz="1400" dirty="0">
              <a:latin typeface="Times New Roman" pitchFamily="18" charset="0"/>
            </a:endParaRPr>
          </a:p>
        </p:txBody>
      </p:sp>
      <p:sp>
        <p:nvSpPr>
          <p:cNvPr id="37891" name="Rectangle 3"/>
          <p:cNvSpPr>
            <a:spLocks noChangeArrowheads="1"/>
          </p:cNvSpPr>
          <p:nvPr/>
        </p:nvSpPr>
        <p:spPr bwMode="auto">
          <a:xfrm>
            <a:off x="4500563" y="2232025"/>
            <a:ext cx="2159000" cy="863600"/>
          </a:xfrm>
          <a:prstGeom prst="rect">
            <a:avLst/>
          </a:prstGeom>
          <a:solidFill>
            <a:srgbClr val="C80000"/>
          </a:solidFill>
          <a:ln w="12700">
            <a:solidFill>
              <a:schemeClr val="tx1"/>
            </a:solidFill>
            <a:miter lim="800000"/>
            <a:headEnd/>
            <a:tailEnd/>
          </a:ln>
        </p:spPr>
        <p:txBody>
          <a:bodyPr wrap="none" anchor="ctr"/>
          <a:lstStyle/>
          <a:p>
            <a:pPr algn="ctr" eaLnBrk="0" hangingPunct="0">
              <a:lnSpc>
                <a:spcPct val="85000"/>
              </a:lnSpc>
            </a:pPr>
            <a:r>
              <a:rPr lang="es-ES" sz="2000" b="1" dirty="0">
                <a:solidFill>
                  <a:schemeClr val="bg1"/>
                </a:solidFill>
                <a:latin typeface="Times New Roman" pitchFamily="18" charset="0"/>
              </a:rPr>
              <a:t>Promotor</a:t>
            </a:r>
          </a:p>
          <a:p>
            <a:pPr algn="ctr" eaLnBrk="0" hangingPunct="0">
              <a:lnSpc>
                <a:spcPct val="85000"/>
              </a:lnSpc>
            </a:pPr>
            <a:r>
              <a:rPr lang="es-ES" sz="2000" b="1" dirty="0">
                <a:solidFill>
                  <a:schemeClr val="bg1"/>
                </a:solidFill>
                <a:latin typeface="Times New Roman" pitchFamily="18" charset="0"/>
              </a:rPr>
              <a:t>del negocio</a:t>
            </a:r>
            <a:endParaRPr lang="es-ES" sz="2000" dirty="0">
              <a:latin typeface="Times New Roman" pitchFamily="18" charset="0"/>
            </a:endParaRPr>
          </a:p>
        </p:txBody>
      </p:sp>
      <p:sp>
        <p:nvSpPr>
          <p:cNvPr id="37892" name="Rectangle 4"/>
          <p:cNvSpPr>
            <a:spLocks noChangeArrowheads="1"/>
          </p:cNvSpPr>
          <p:nvPr/>
        </p:nvSpPr>
        <p:spPr bwMode="auto">
          <a:xfrm>
            <a:off x="228600" y="3095625"/>
            <a:ext cx="2111375" cy="649288"/>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dirty="0">
                <a:latin typeface="Times New Roman" pitchFamily="18" charset="0"/>
              </a:rPr>
              <a:t>Drive</a:t>
            </a:r>
          </a:p>
        </p:txBody>
      </p:sp>
      <p:sp>
        <p:nvSpPr>
          <p:cNvPr id="37893" name="Rectangle 5"/>
          <p:cNvSpPr>
            <a:spLocks noChangeArrowheads="1"/>
          </p:cNvSpPr>
          <p:nvPr/>
        </p:nvSpPr>
        <p:spPr bwMode="auto">
          <a:xfrm>
            <a:off x="228600" y="4392613"/>
            <a:ext cx="2111375"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dirty="0">
                <a:latin typeface="Times New Roman" pitchFamily="18" charset="0"/>
              </a:rPr>
              <a:t>Trabajo en Equipo</a:t>
            </a:r>
          </a:p>
        </p:txBody>
      </p:sp>
      <p:sp>
        <p:nvSpPr>
          <p:cNvPr id="37894" name="Rectangle 6"/>
          <p:cNvSpPr>
            <a:spLocks noChangeArrowheads="1"/>
          </p:cNvSpPr>
          <p:nvPr/>
        </p:nvSpPr>
        <p:spPr bwMode="auto">
          <a:xfrm>
            <a:off x="2339975" y="4367213"/>
            <a:ext cx="2160588" cy="6731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dirty="0">
                <a:latin typeface="Times New Roman" pitchFamily="18" charset="0"/>
              </a:rPr>
              <a:t>Gestión del cliente</a:t>
            </a:r>
            <a:endParaRPr lang="es-ES" sz="1400" dirty="0">
              <a:latin typeface="Times New Roman" pitchFamily="18" charset="0"/>
            </a:endParaRPr>
          </a:p>
        </p:txBody>
      </p:sp>
      <p:sp>
        <p:nvSpPr>
          <p:cNvPr id="37895" name="Rectangle 7"/>
          <p:cNvSpPr>
            <a:spLocks noChangeArrowheads="1"/>
          </p:cNvSpPr>
          <p:nvPr/>
        </p:nvSpPr>
        <p:spPr bwMode="auto">
          <a:xfrm>
            <a:off x="228600" y="3744913"/>
            <a:ext cx="2111375"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dirty="0" err="1">
                <a:latin typeface="Times New Roman" pitchFamily="18" charset="0"/>
              </a:rPr>
              <a:t>Proactividad</a:t>
            </a:r>
            <a:endParaRPr lang="es-ES" b="1" dirty="0">
              <a:latin typeface="Times New Roman" pitchFamily="18" charset="0"/>
            </a:endParaRPr>
          </a:p>
        </p:txBody>
      </p:sp>
      <p:sp>
        <p:nvSpPr>
          <p:cNvPr id="37896" name="Rectangle 8"/>
          <p:cNvSpPr>
            <a:spLocks noChangeArrowheads="1"/>
          </p:cNvSpPr>
          <p:nvPr/>
        </p:nvSpPr>
        <p:spPr bwMode="auto">
          <a:xfrm>
            <a:off x="2339975" y="3095625"/>
            <a:ext cx="2160588" cy="649288"/>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Desarrollo del cliente</a:t>
            </a:r>
            <a:endParaRPr lang="es-ES" sz="1400">
              <a:latin typeface="Times New Roman" pitchFamily="18" charset="0"/>
            </a:endParaRPr>
          </a:p>
        </p:txBody>
      </p:sp>
      <p:sp>
        <p:nvSpPr>
          <p:cNvPr id="37897" name="Rectangle 9"/>
          <p:cNvSpPr>
            <a:spLocks noChangeArrowheads="1"/>
          </p:cNvSpPr>
          <p:nvPr/>
        </p:nvSpPr>
        <p:spPr bwMode="auto">
          <a:xfrm>
            <a:off x="2339975" y="3744913"/>
            <a:ext cx="2160588"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Comunicación</a:t>
            </a:r>
          </a:p>
        </p:txBody>
      </p:sp>
      <p:sp>
        <p:nvSpPr>
          <p:cNvPr id="37898" name="Rectangle 10"/>
          <p:cNvSpPr>
            <a:spLocks noChangeArrowheads="1"/>
          </p:cNvSpPr>
          <p:nvPr/>
        </p:nvSpPr>
        <p:spPr bwMode="auto">
          <a:xfrm>
            <a:off x="6659563" y="2232025"/>
            <a:ext cx="2160587" cy="863600"/>
          </a:xfrm>
          <a:prstGeom prst="rect">
            <a:avLst/>
          </a:prstGeom>
          <a:solidFill>
            <a:srgbClr val="C80000"/>
          </a:solidFill>
          <a:ln w="12700">
            <a:solidFill>
              <a:schemeClr val="tx1"/>
            </a:solidFill>
            <a:miter lim="800000"/>
            <a:headEnd/>
            <a:tailEnd/>
          </a:ln>
        </p:spPr>
        <p:txBody>
          <a:bodyPr wrap="none" anchor="ctr"/>
          <a:lstStyle/>
          <a:p>
            <a:pPr algn="ctr" eaLnBrk="0" hangingPunct="0">
              <a:lnSpc>
                <a:spcPct val="85000"/>
              </a:lnSpc>
            </a:pPr>
            <a:r>
              <a:rPr lang="es-ES" sz="2000" b="1">
                <a:solidFill>
                  <a:schemeClr val="bg1"/>
                </a:solidFill>
                <a:latin typeface="Times New Roman" pitchFamily="18" charset="0"/>
              </a:rPr>
              <a:t>Desarrollo</a:t>
            </a:r>
          </a:p>
          <a:p>
            <a:pPr algn="ctr" eaLnBrk="0" hangingPunct="0">
              <a:lnSpc>
                <a:spcPct val="85000"/>
              </a:lnSpc>
            </a:pPr>
            <a:r>
              <a:rPr lang="es-ES" sz="2000" b="1">
                <a:solidFill>
                  <a:schemeClr val="bg1"/>
                </a:solidFill>
                <a:latin typeface="Times New Roman" pitchFamily="18" charset="0"/>
              </a:rPr>
              <a:t>de colaboradores</a:t>
            </a:r>
            <a:endParaRPr lang="es-ES" sz="1400">
              <a:latin typeface="Times New Roman" pitchFamily="18" charset="0"/>
            </a:endParaRPr>
          </a:p>
        </p:txBody>
      </p:sp>
      <p:sp>
        <p:nvSpPr>
          <p:cNvPr id="37899" name="Rectangle 11"/>
          <p:cNvSpPr>
            <a:spLocks noChangeArrowheads="1"/>
          </p:cNvSpPr>
          <p:nvPr/>
        </p:nvSpPr>
        <p:spPr bwMode="auto">
          <a:xfrm>
            <a:off x="6659563" y="3095625"/>
            <a:ext cx="2160587" cy="649288"/>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Liderazgo</a:t>
            </a:r>
            <a:endParaRPr lang="es-ES" sz="1400">
              <a:latin typeface="Times New Roman" pitchFamily="18" charset="0"/>
            </a:endParaRPr>
          </a:p>
        </p:txBody>
      </p:sp>
      <p:sp>
        <p:nvSpPr>
          <p:cNvPr id="37900" name="Rectangle 12"/>
          <p:cNvSpPr>
            <a:spLocks noChangeArrowheads="1"/>
          </p:cNvSpPr>
          <p:nvPr/>
        </p:nvSpPr>
        <p:spPr bwMode="auto">
          <a:xfrm>
            <a:off x="4500563" y="4392613"/>
            <a:ext cx="2159000"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Organización</a:t>
            </a:r>
            <a:endParaRPr lang="es-ES" sz="1400">
              <a:latin typeface="Times New Roman" pitchFamily="18" charset="0"/>
            </a:endParaRPr>
          </a:p>
        </p:txBody>
      </p:sp>
      <p:sp>
        <p:nvSpPr>
          <p:cNvPr id="37901" name="Rectangle 13"/>
          <p:cNvSpPr>
            <a:spLocks noChangeArrowheads="1"/>
          </p:cNvSpPr>
          <p:nvPr/>
        </p:nvSpPr>
        <p:spPr bwMode="auto">
          <a:xfrm>
            <a:off x="4500563" y="3095625"/>
            <a:ext cx="2159000" cy="649288"/>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Orientación</a:t>
            </a:r>
          </a:p>
          <a:p>
            <a:pPr algn="ctr" eaLnBrk="0" hangingPunct="0">
              <a:lnSpc>
                <a:spcPct val="85000"/>
              </a:lnSpc>
            </a:pPr>
            <a:r>
              <a:rPr lang="es-ES" b="1">
                <a:latin typeface="Times New Roman" pitchFamily="18" charset="0"/>
              </a:rPr>
              <a:t>a los resultados</a:t>
            </a:r>
            <a:endParaRPr lang="es-ES" sz="1400">
              <a:latin typeface="Times New Roman" pitchFamily="18" charset="0"/>
            </a:endParaRPr>
          </a:p>
        </p:txBody>
      </p:sp>
      <p:sp>
        <p:nvSpPr>
          <p:cNvPr id="37902" name="Rectangle 14"/>
          <p:cNvSpPr>
            <a:spLocks noChangeArrowheads="1"/>
          </p:cNvSpPr>
          <p:nvPr/>
        </p:nvSpPr>
        <p:spPr bwMode="auto">
          <a:xfrm>
            <a:off x="4500563" y="3744913"/>
            <a:ext cx="2159000"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Conocimiento</a:t>
            </a:r>
          </a:p>
          <a:p>
            <a:pPr algn="ctr" eaLnBrk="0" hangingPunct="0">
              <a:lnSpc>
                <a:spcPct val="85000"/>
              </a:lnSpc>
            </a:pPr>
            <a:r>
              <a:rPr lang="es-ES" b="1">
                <a:latin typeface="Times New Roman" pitchFamily="18" charset="0"/>
              </a:rPr>
              <a:t> del Negocio</a:t>
            </a:r>
            <a:endParaRPr lang="es-ES" sz="1400">
              <a:latin typeface="Times New Roman" pitchFamily="18" charset="0"/>
            </a:endParaRPr>
          </a:p>
        </p:txBody>
      </p:sp>
      <p:sp>
        <p:nvSpPr>
          <p:cNvPr id="37903" name="Rectangle 15"/>
          <p:cNvSpPr>
            <a:spLocks noChangeArrowheads="1"/>
          </p:cNvSpPr>
          <p:nvPr/>
        </p:nvSpPr>
        <p:spPr bwMode="auto">
          <a:xfrm>
            <a:off x="228600" y="5040313"/>
            <a:ext cx="2111375"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Sentido de urgencia</a:t>
            </a:r>
          </a:p>
        </p:txBody>
      </p:sp>
      <p:sp>
        <p:nvSpPr>
          <p:cNvPr id="37904" name="Rectangle 16"/>
          <p:cNvSpPr>
            <a:spLocks noChangeArrowheads="1"/>
          </p:cNvSpPr>
          <p:nvPr/>
        </p:nvSpPr>
        <p:spPr bwMode="auto">
          <a:xfrm>
            <a:off x="228600" y="5688013"/>
            <a:ext cx="2111375" cy="649287"/>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Toma de decisiones</a:t>
            </a:r>
            <a:endParaRPr lang="es-ES" sz="1400">
              <a:latin typeface="Times New Roman" pitchFamily="18" charset="0"/>
            </a:endParaRPr>
          </a:p>
        </p:txBody>
      </p:sp>
      <p:sp>
        <p:nvSpPr>
          <p:cNvPr id="37905" name="Rectangle 17"/>
          <p:cNvSpPr>
            <a:spLocks noChangeArrowheads="1"/>
          </p:cNvSpPr>
          <p:nvPr/>
        </p:nvSpPr>
        <p:spPr bwMode="auto">
          <a:xfrm>
            <a:off x="2339975" y="2232025"/>
            <a:ext cx="2160588" cy="863600"/>
          </a:xfrm>
          <a:prstGeom prst="rect">
            <a:avLst/>
          </a:prstGeom>
          <a:solidFill>
            <a:srgbClr val="C80000"/>
          </a:solidFill>
          <a:ln w="12700">
            <a:solidFill>
              <a:schemeClr val="tx1"/>
            </a:solidFill>
            <a:miter lim="800000"/>
            <a:headEnd/>
            <a:tailEnd/>
          </a:ln>
        </p:spPr>
        <p:txBody>
          <a:bodyPr wrap="none" anchor="ctr"/>
          <a:lstStyle/>
          <a:p>
            <a:pPr algn="ctr" eaLnBrk="0" hangingPunct="0">
              <a:lnSpc>
                <a:spcPct val="85000"/>
              </a:lnSpc>
            </a:pPr>
            <a:r>
              <a:rPr lang="es-ES" sz="2000" b="1">
                <a:solidFill>
                  <a:schemeClr val="bg1"/>
                </a:solidFill>
                <a:latin typeface="Times New Roman" pitchFamily="18" charset="0"/>
              </a:rPr>
              <a:t>Interacción</a:t>
            </a:r>
          </a:p>
          <a:p>
            <a:pPr algn="ctr" eaLnBrk="0" hangingPunct="0">
              <a:lnSpc>
                <a:spcPct val="85000"/>
              </a:lnSpc>
            </a:pPr>
            <a:r>
              <a:rPr lang="es-ES" sz="2000" b="1">
                <a:solidFill>
                  <a:schemeClr val="bg1"/>
                </a:solidFill>
                <a:latin typeface="Times New Roman" pitchFamily="18" charset="0"/>
              </a:rPr>
              <a:t>con el cliente</a:t>
            </a:r>
            <a:endParaRPr lang="es-ES" sz="2000">
              <a:solidFill>
                <a:schemeClr val="bg1"/>
              </a:solidFill>
              <a:latin typeface="Times New Roman" pitchFamily="18" charset="0"/>
            </a:endParaRPr>
          </a:p>
        </p:txBody>
      </p:sp>
      <p:sp>
        <p:nvSpPr>
          <p:cNvPr id="37906" name="Rectangle 18"/>
          <p:cNvSpPr>
            <a:spLocks noChangeArrowheads="1"/>
          </p:cNvSpPr>
          <p:nvPr/>
        </p:nvSpPr>
        <p:spPr bwMode="auto">
          <a:xfrm>
            <a:off x="6445250" y="5568950"/>
            <a:ext cx="488950" cy="298450"/>
          </a:xfrm>
          <a:prstGeom prst="rect">
            <a:avLst/>
          </a:prstGeom>
          <a:solidFill>
            <a:srgbClr val="C80000"/>
          </a:solidFill>
          <a:ln w="9525">
            <a:solidFill>
              <a:schemeClr val="tx1"/>
            </a:solidFill>
            <a:miter lim="800000"/>
            <a:headEnd/>
            <a:tailEnd/>
          </a:ln>
        </p:spPr>
        <p:txBody>
          <a:bodyPr wrap="none" anchor="ctr"/>
          <a:lstStyle/>
          <a:p>
            <a:endParaRPr lang="es-ES"/>
          </a:p>
        </p:txBody>
      </p:sp>
      <p:sp>
        <p:nvSpPr>
          <p:cNvPr id="37907" name="Rectangle 19"/>
          <p:cNvSpPr>
            <a:spLocks noChangeArrowheads="1"/>
          </p:cNvSpPr>
          <p:nvPr/>
        </p:nvSpPr>
        <p:spPr bwMode="auto">
          <a:xfrm>
            <a:off x="6443663" y="6096000"/>
            <a:ext cx="490537" cy="304800"/>
          </a:xfrm>
          <a:prstGeom prst="rect">
            <a:avLst/>
          </a:prstGeom>
          <a:solidFill>
            <a:srgbClr val="FF9900"/>
          </a:solidFill>
          <a:ln w="9525">
            <a:solidFill>
              <a:schemeClr val="tx1"/>
            </a:solidFill>
            <a:miter lim="800000"/>
            <a:headEnd/>
            <a:tailEnd/>
          </a:ln>
        </p:spPr>
        <p:txBody>
          <a:bodyPr wrap="none" anchor="ctr"/>
          <a:lstStyle/>
          <a:p>
            <a:endParaRPr lang="es-ES"/>
          </a:p>
        </p:txBody>
      </p:sp>
      <p:sp>
        <p:nvSpPr>
          <p:cNvPr id="37908" name="Text Box 20"/>
          <p:cNvSpPr txBox="1">
            <a:spLocks noChangeArrowheads="1"/>
          </p:cNvSpPr>
          <p:nvPr/>
        </p:nvSpPr>
        <p:spPr bwMode="auto">
          <a:xfrm>
            <a:off x="6970713" y="5568950"/>
            <a:ext cx="1792287" cy="273050"/>
          </a:xfrm>
          <a:prstGeom prst="rect">
            <a:avLst/>
          </a:prstGeom>
          <a:noFill/>
          <a:ln w="9525">
            <a:noFill/>
            <a:miter lim="800000"/>
            <a:headEnd/>
            <a:tailEnd/>
          </a:ln>
        </p:spPr>
        <p:txBody>
          <a:bodyPr>
            <a:spAutoFit/>
          </a:bodyPr>
          <a:lstStyle/>
          <a:p>
            <a:pPr eaLnBrk="0" hangingPunct="0">
              <a:lnSpc>
                <a:spcPct val="85000"/>
              </a:lnSpc>
              <a:spcBef>
                <a:spcPct val="50000"/>
              </a:spcBef>
            </a:pPr>
            <a:r>
              <a:rPr lang="es-ES" sz="1400">
                <a:latin typeface="Times New Roman" pitchFamily="18" charset="0"/>
                <a:cs typeface="Arial" pitchFamily="34" charset="0"/>
              </a:rPr>
              <a:t> </a:t>
            </a:r>
            <a:r>
              <a:rPr lang="es-ES" sz="1400" b="1">
                <a:latin typeface="Times New Roman" pitchFamily="18" charset="0"/>
                <a:cs typeface="Arial" pitchFamily="34" charset="0"/>
              </a:rPr>
              <a:t>DIMENSIONES</a:t>
            </a:r>
          </a:p>
        </p:txBody>
      </p:sp>
      <p:sp>
        <p:nvSpPr>
          <p:cNvPr id="37909" name="Text Box 21"/>
          <p:cNvSpPr txBox="1">
            <a:spLocks noChangeArrowheads="1"/>
          </p:cNvSpPr>
          <p:nvPr/>
        </p:nvSpPr>
        <p:spPr bwMode="auto">
          <a:xfrm>
            <a:off x="7010400" y="6102350"/>
            <a:ext cx="1954213" cy="273050"/>
          </a:xfrm>
          <a:prstGeom prst="rect">
            <a:avLst/>
          </a:prstGeom>
          <a:noFill/>
          <a:ln w="9525">
            <a:noFill/>
            <a:miter lim="800000"/>
            <a:headEnd/>
            <a:tailEnd/>
          </a:ln>
        </p:spPr>
        <p:txBody>
          <a:bodyPr>
            <a:spAutoFit/>
          </a:bodyPr>
          <a:lstStyle/>
          <a:p>
            <a:pPr eaLnBrk="0" hangingPunct="0">
              <a:lnSpc>
                <a:spcPct val="85000"/>
              </a:lnSpc>
              <a:spcBef>
                <a:spcPct val="50000"/>
              </a:spcBef>
            </a:pPr>
            <a:r>
              <a:rPr lang="es-ES" sz="1400" b="1">
                <a:latin typeface="Times New Roman" pitchFamily="18" charset="0"/>
                <a:cs typeface="Arial" pitchFamily="34" charset="0"/>
              </a:rPr>
              <a:t>COMPETENCIAS</a:t>
            </a:r>
            <a:endParaRPr lang="es-ES" sz="2400" b="1">
              <a:latin typeface="Times New Roman" pitchFamily="18" charset="0"/>
              <a:cs typeface="Arial" pitchFamily="34" charset="0"/>
            </a:endParaRPr>
          </a:p>
        </p:txBody>
      </p:sp>
      <p:sp>
        <p:nvSpPr>
          <p:cNvPr id="37910" name="Rectangle 22"/>
          <p:cNvSpPr>
            <a:spLocks noChangeArrowheads="1"/>
          </p:cNvSpPr>
          <p:nvPr/>
        </p:nvSpPr>
        <p:spPr bwMode="auto">
          <a:xfrm>
            <a:off x="6659563" y="3744913"/>
            <a:ext cx="2160587"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Coaching</a:t>
            </a:r>
            <a:endParaRPr lang="es-ES">
              <a:latin typeface="Times New Roman" pitchFamily="18" charset="0"/>
            </a:endParaRPr>
          </a:p>
        </p:txBody>
      </p:sp>
      <p:sp>
        <p:nvSpPr>
          <p:cNvPr id="37911" name="Rectangle 23"/>
          <p:cNvSpPr>
            <a:spLocks noGrp="1" noChangeArrowheads="1"/>
          </p:cNvSpPr>
          <p:nvPr>
            <p:ph type="title" idx="4294967295"/>
          </p:nvPr>
        </p:nvSpPr>
        <p:spPr>
          <a:xfrm>
            <a:off x="2438400" y="863600"/>
            <a:ext cx="6248400" cy="889000"/>
          </a:xfrm>
        </p:spPr>
        <p:txBody>
          <a:bodyPr>
            <a:normAutofit fontScale="90000"/>
          </a:bodyPr>
          <a:lstStyle/>
          <a:p>
            <a:r>
              <a:rPr lang="es-ES" smtClean="0">
                <a:solidFill>
                  <a:srgbClr val="3C3C65"/>
                </a:solidFill>
              </a:rPr>
              <a:t>Modelo de Competencias</a:t>
            </a:r>
            <a:br>
              <a:rPr lang="es-ES" smtClean="0">
                <a:solidFill>
                  <a:srgbClr val="3C3C65"/>
                </a:solidFill>
              </a:rPr>
            </a:br>
            <a:r>
              <a:rPr lang="es-ES" smtClean="0">
                <a:solidFill>
                  <a:srgbClr val="3C3C65"/>
                </a:solidFill>
              </a:rPr>
              <a:t>Nivel Ejecutivo</a:t>
            </a:r>
          </a:p>
        </p:txBody>
      </p:sp>
      <p:pic>
        <p:nvPicPr>
          <p:cNvPr id="37912" name="Picture 24"/>
          <p:cNvPicPr>
            <a:picLocks noChangeAspect="1" noChangeArrowheads="1"/>
          </p:cNvPicPr>
          <p:nvPr/>
        </p:nvPicPr>
        <p:blipFill>
          <a:blip r:embed="rId3" cstate="print"/>
          <a:srcRect/>
          <a:stretch>
            <a:fillRect/>
          </a:stretch>
        </p:blipFill>
        <p:spPr bwMode="auto">
          <a:xfrm>
            <a:off x="381000" y="1066800"/>
            <a:ext cx="1871663" cy="950913"/>
          </a:xfrm>
          <a:prstGeom prst="rect">
            <a:avLst/>
          </a:prstGeom>
          <a:noFill/>
          <a:ln w="9525">
            <a:noFill/>
            <a:miter lim="800000"/>
            <a:headEnd/>
            <a:tailEnd/>
          </a:ln>
        </p:spPr>
      </p:pic>
      <p:sp>
        <p:nvSpPr>
          <p:cNvPr id="37913" name="Rectangle 2"/>
          <p:cNvSpPr>
            <a:spLocks noChangeArrowheads="1"/>
          </p:cNvSpPr>
          <p:nvPr/>
        </p:nvSpPr>
        <p:spPr bwMode="auto">
          <a:xfrm>
            <a:off x="246063" y="2232025"/>
            <a:ext cx="2111375" cy="863600"/>
          </a:xfrm>
          <a:prstGeom prst="rect">
            <a:avLst/>
          </a:prstGeom>
          <a:solidFill>
            <a:srgbClr val="C80000"/>
          </a:solidFill>
          <a:ln w="12700">
            <a:solidFill>
              <a:schemeClr val="tx1"/>
            </a:solidFill>
            <a:miter lim="800000"/>
            <a:headEnd/>
            <a:tailEnd/>
          </a:ln>
        </p:spPr>
        <p:txBody>
          <a:bodyPr wrap="none" anchor="ctr"/>
          <a:lstStyle/>
          <a:p>
            <a:pPr algn="ctr" eaLnBrk="0" hangingPunct="0">
              <a:lnSpc>
                <a:spcPct val="85000"/>
              </a:lnSpc>
            </a:pPr>
            <a:r>
              <a:rPr lang="es-ES" sz="2000" b="1">
                <a:solidFill>
                  <a:schemeClr val="bg1"/>
                </a:solidFill>
                <a:latin typeface="Times New Roman" pitchFamily="18" charset="0"/>
              </a:rPr>
              <a:t>Excelencia</a:t>
            </a:r>
          </a:p>
          <a:p>
            <a:pPr algn="ctr" eaLnBrk="0" hangingPunct="0">
              <a:lnSpc>
                <a:spcPct val="85000"/>
              </a:lnSpc>
            </a:pPr>
            <a:r>
              <a:rPr lang="es-ES" sz="2000" b="1">
                <a:solidFill>
                  <a:schemeClr val="bg1"/>
                </a:solidFill>
                <a:latin typeface="Times New Roman" pitchFamily="18" charset="0"/>
              </a:rPr>
              <a:t>en la ejecución</a:t>
            </a:r>
            <a:endParaRPr lang="es-ES" sz="1400">
              <a:latin typeface="Times New Roman" pitchFamily="18" charset="0"/>
            </a:endParaRPr>
          </a:p>
        </p:txBody>
      </p:sp>
      <p:sp>
        <p:nvSpPr>
          <p:cNvPr id="37914" name="Rectangle 4"/>
          <p:cNvSpPr>
            <a:spLocks noChangeArrowheads="1"/>
          </p:cNvSpPr>
          <p:nvPr/>
        </p:nvSpPr>
        <p:spPr bwMode="auto">
          <a:xfrm>
            <a:off x="246063" y="3095625"/>
            <a:ext cx="2111375" cy="649288"/>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endParaRPr lang="es-ES" b="1" dirty="0">
              <a:latin typeface="Times New Roman" pitchFamily="18" charset="0"/>
            </a:endParaRPr>
          </a:p>
        </p:txBody>
      </p:sp>
      <p:sp>
        <p:nvSpPr>
          <p:cNvPr id="37915" name="Rectangle 5"/>
          <p:cNvSpPr>
            <a:spLocks noChangeArrowheads="1"/>
          </p:cNvSpPr>
          <p:nvPr/>
        </p:nvSpPr>
        <p:spPr bwMode="auto">
          <a:xfrm>
            <a:off x="246063" y="4392613"/>
            <a:ext cx="2111375"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Trabajo en Equipo</a:t>
            </a:r>
          </a:p>
        </p:txBody>
      </p:sp>
      <p:sp>
        <p:nvSpPr>
          <p:cNvPr id="37916" name="Rectangle 6"/>
          <p:cNvSpPr>
            <a:spLocks noChangeArrowheads="1"/>
          </p:cNvSpPr>
          <p:nvPr/>
        </p:nvSpPr>
        <p:spPr bwMode="auto">
          <a:xfrm>
            <a:off x="2357438" y="4367213"/>
            <a:ext cx="2160587" cy="6731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Gestión del cliente</a:t>
            </a:r>
            <a:endParaRPr lang="es-ES" sz="1400">
              <a:latin typeface="Times New Roman" pitchFamily="18" charset="0"/>
            </a:endParaRPr>
          </a:p>
        </p:txBody>
      </p:sp>
      <p:sp>
        <p:nvSpPr>
          <p:cNvPr id="37917" name="Rectangle 7"/>
          <p:cNvSpPr>
            <a:spLocks noChangeArrowheads="1"/>
          </p:cNvSpPr>
          <p:nvPr/>
        </p:nvSpPr>
        <p:spPr bwMode="auto">
          <a:xfrm>
            <a:off x="246063" y="3744913"/>
            <a:ext cx="2111375"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Proactividad</a:t>
            </a:r>
          </a:p>
        </p:txBody>
      </p:sp>
      <p:sp>
        <p:nvSpPr>
          <p:cNvPr id="37918" name="Rectangle 8"/>
          <p:cNvSpPr>
            <a:spLocks noChangeArrowheads="1"/>
          </p:cNvSpPr>
          <p:nvPr/>
        </p:nvSpPr>
        <p:spPr bwMode="auto">
          <a:xfrm>
            <a:off x="2357438" y="3095625"/>
            <a:ext cx="2160587" cy="649288"/>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Desarrollo del cliente</a:t>
            </a:r>
            <a:endParaRPr lang="es-ES" sz="1400">
              <a:latin typeface="Times New Roman" pitchFamily="18" charset="0"/>
            </a:endParaRPr>
          </a:p>
        </p:txBody>
      </p:sp>
      <p:sp>
        <p:nvSpPr>
          <p:cNvPr id="37919" name="Rectangle 9"/>
          <p:cNvSpPr>
            <a:spLocks noChangeArrowheads="1"/>
          </p:cNvSpPr>
          <p:nvPr/>
        </p:nvSpPr>
        <p:spPr bwMode="auto">
          <a:xfrm>
            <a:off x="2357438" y="3744913"/>
            <a:ext cx="2160587"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Comunicación</a:t>
            </a:r>
          </a:p>
        </p:txBody>
      </p:sp>
      <p:sp>
        <p:nvSpPr>
          <p:cNvPr id="37920" name="Rectangle 15"/>
          <p:cNvSpPr>
            <a:spLocks noChangeArrowheads="1"/>
          </p:cNvSpPr>
          <p:nvPr/>
        </p:nvSpPr>
        <p:spPr bwMode="auto">
          <a:xfrm>
            <a:off x="246063" y="5040313"/>
            <a:ext cx="2111375" cy="647700"/>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Sentido de urgencia</a:t>
            </a:r>
          </a:p>
        </p:txBody>
      </p:sp>
      <p:sp>
        <p:nvSpPr>
          <p:cNvPr id="37921" name="Rectangle 16"/>
          <p:cNvSpPr>
            <a:spLocks noChangeArrowheads="1"/>
          </p:cNvSpPr>
          <p:nvPr/>
        </p:nvSpPr>
        <p:spPr bwMode="auto">
          <a:xfrm>
            <a:off x="246063" y="5688013"/>
            <a:ext cx="2111375" cy="649287"/>
          </a:xfrm>
          <a:prstGeom prst="rect">
            <a:avLst/>
          </a:prstGeom>
          <a:solidFill>
            <a:srgbClr val="FF9900"/>
          </a:solidFill>
          <a:ln w="12700">
            <a:solidFill>
              <a:schemeClr val="tx1"/>
            </a:solidFill>
            <a:miter lim="800000"/>
            <a:headEnd/>
            <a:tailEnd/>
          </a:ln>
        </p:spPr>
        <p:txBody>
          <a:bodyPr wrap="none" anchor="ctr"/>
          <a:lstStyle/>
          <a:p>
            <a:pPr algn="ctr" eaLnBrk="0" hangingPunct="0">
              <a:lnSpc>
                <a:spcPct val="85000"/>
              </a:lnSpc>
            </a:pPr>
            <a:r>
              <a:rPr lang="es-ES" b="1">
                <a:latin typeface="Times New Roman" pitchFamily="18" charset="0"/>
              </a:rPr>
              <a:t>Análisis de problemas</a:t>
            </a:r>
          </a:p>
          <a:p>
            <a:pPr algn="ctr" eaLnBrk="0" hangingPunct="0">
              <a:lnSpc>
                <a:spcPct val="85000"/>
              </a:lnSpc>
            </a:pPr>
            <a:r>
              <a:rPr lang="es-ES" b="1">
                <a:latin typeface="Times New Roman" pitchFamily="18" charset="0"/>
              </a:rPr>
              <a:t>y Toma de decisiones</a:t>
            </a:r>
            <a:endParaRPr lang="es-ES" sz="1400">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0" y="1412776"/>
            <a:ext cx="9144000" cy="5050613"/>
          </a:xfrm>
          <a:prstGeom prst="rect">
            <a:avLst/>
          </a:prstGeom>
          <a:gradFill rotWithShape="1">
            <a:gsLst>
              <a:gs pos="0">
                <a:srgbClr val="FFFFFF"/>
              </a:gs>
              <a:gs pos="100000">
                <a:srgbClr val="FF2929"/>
              </a:gs>
            </a:gsLst>
            <a:lin ang="2700000" scaled="1"/>
          </a:gradFill>
          <a:ln w="9525">
            <a:noFill/>
            <a:miter lim="800000"/>
            <a:headEnd/>
            <a:tailEnd/>
          </a:ln>
        </p:spPr>
        <p:txBody>
          <a:bodyPr wrap="square">
            <a:spAutoFit/>
          </a:bodyPr>
          <a:lstStyle/>
          <a:p>
            <a:pPr marL="182563" indent="-182563" algn="just">
              <a:spcBef>
                <a:spcPct val="45000"/>
              </a:spcBef>
              <a:buFontTx/>
              <a:buChar char="•"/>
              <a:tabLst>
                <a:tab pos="3413125" algn="l"/>
              </a:tabLst>
            </a:pPr>
            <a:endParaRPr lang="es-ES_tradnl" b="1" i="1" dirty="0">
              <a:solidFill>
                <a:srgbClr val="000066"/>
              </a:solidFill>
              <a:latin typeface="Century Gothic" pitchFamily="34" charset="0"/>
            </a:endParaRPr>
          </a:p>
          <a:p>
            <a:pPr marL="182563" indent="-182563" algn="just">
              <a:spcBef>
                <a:spcPct val="45000"/>
              </a:spcBef>
              <a:buFontTx/>
              <a:buChar char="•"/>
              <a:tabLst>
                <a:tab pos="3413125" algn="l"/>
              </a:tabLst>
            </a:pPr>
            <a:endParaRPr lang="es-ES_tradnl" b="1" i="1" dirty="0">
              <a:solidFill>
                <a:srgbClr val="000066"/>
              </a:solidFill>
              <a:latin typeface="Century Gothic" pitchFamily="34" charset="0"/>
            </a:endParaRPr>
          </a:p>
          <a:p>
            <a:pPr marL="182563" indent="-182563" algn="just">
              <a:lnSpc>
                <a:spcPct val="85000"/>
              </a:lnSpc>
              <a:spcBef>
                <a:spcPct val="45000"/>
              </a:spcBef>
              <a:buFontTx/>
              <a:buChar char="•"/>
              <a:tabLst>
                <a:tab pos="3413125" algn="l"/>
              </a:tabLst>
            </a:pPr>
            <a:r>
              <a:rPr lang="es-ES_tradnl" b="1" i="1" dirty="0">
                <a:solidFill>
                  <a:srgbClr val="000066"/>
                </a:solidFill>
                <a:latin typeface="Century Gothic" pitchFamily="34" charset="0"/>
              </a:rPr>
              <a:t>Influencia en los negocios	</a:t>
            </a:r>
            <a:r>
              <a:rPr lang="es-ES_tradnl" b="1" dirty="0">
                <a:solidFill>
                  <a:srgbClr val="000066"/>
                </a:solidFill>
                <a:latin typeface="Century Gothic" pitchFamily="34" charset="0"/>
              </a:rPr>
              <a:t>Impacto e Influencia, Visión del negocio, 		Pasión por el Servicio al Cliente.</a:t>
            </a:r>
          </a:p>
          <a:p>
            <a:pPr marL="182563" indent="-182563" algn="just">
              <a:lnSpc>
                <a:spcPct val="85000"/>
              </a:lnSpc>
              <a:spcBef>
                <a:spcPct val="45000"/>
              </a:spcBef>
              <a:buFontTx/>
              <a:buChar char="•"/>
              <a:tabLst>
                <a:tab pos="3413125" algn="l"/>
              </a:tabLst>
            </a:pPr>
            <a:r>
              <a:rPr lang="es-ES_tradnl" b="1" i="1" dirty="0">
                <a:solidFill>
                  <a:srgbClr val="000066"/>
                </a:solidFill>
                <a:latin typeface="Century Gothic" pitchFamily="34" charset="0"/>
              </a:rPr>
              <a:t>Comunicación Interpersonal</a:t>
            </a:r>
            <a:r>
              <a:rPr lang="es-ES_tradnl" b="1" dirty="0">
                <a:solidFill>
                  <a:srgbClr val="000066"/>
                </a:solidFill>
                <a:latin typeface="Century Gothic" pitchFamily="34" charset="0"/>
              </a:rPr>
              <a:t> Habilidad para comunicarse, Trabajo en equipo, 	negociación, entendimiento Interpersonal.</a:t>
            </a:r>
          </a:p>
          <a:p>
            <a:pPr marL="182563" indent="-182563" algn="just">
              <a:lnSpc>
                <a:spcPct val="85000"/>
              </a:lnSpc>
              <a:spcBef>
                <a:spcPct val="45000"/>
              </a:spcBef>
              <a:buFontTx/>
              <a:buChar char="•"/>
              <a:tabLst>
                <a:tab pos="3413125" algn="l"/>
              </a:tabLst>
            </a:pPr>
            <a:r>
              <a:rPr lang="es-ES_tradnl" b="1" i="1" dirty="0">
                <a:solidFill>
                  <a:srgbClr val="000066"/>
                </a:solidFill>
                <a:latin typeface="Century Gothic" pitchFamily="34" charset="0"/>
              </a:rPr>
              <a:t>Liderazgo </a:t>
            </a:r>
            <a:r>
              <a:rPr lang="es-ES_tradnl" b="1" dirty="0">
                <a:solidFill>
                  <a:srgbClr val="000066"/>
                </a:solidFill>
                <a:latin typeface="Century Gothic" pitchFamily="34" charset="0"/>
              </a:rPr>
              <a:t>	Desarrollo de los demás, diseño de estrategias, 	fomento de la responsabilidad, formación y 	conducción de equipos, liderazgo visionario.</a:t>
            </a:r>
          </a:p>
          <a:p>
            <a:pPr marL="182563" indent="-182563" algn="just">
              <a:lnSpc>
                <a:spcPct val="85000"/>
              </a:lnSpc>
              <a:spcBef>
                <a:spcPct val="45000"/>
              </a:spcBef>
              <a:buFontTx/>
              <a:buChar char="•"/>
              <a:tabLst>
                <a:tab pos="3413125" algn="l"/>
              </a:tabLst>
            </a:pPr>
            <a:r>
              <a:rPr lang="es-ES_tradnl" b="1" i="1" dirty="0">
                <a:solidFill>
                  <a:srgbClr val="000066"/>
                </a:solidFill>
                <a:latin typeface="Century Gothic" pitchFamily="34" charset="0"/>
              </a:rPr>
              <a:t>Personal </a:t>
            </a:r>
            <a:r>
              <a:rPr lang="es-ES_tradnl" b="1" dirty="0">
                <a:solidFill>
                  <a:srgbClr val="000066"/>
                </a:solidFill>
                <a:latin typeface="Century Gothic" pitchFamily="34" charset="0"/>
              </a:rPr>
              <a:t>	Adaptabilidad al Cambio, Atención a los 	detalles, confianza en si mismo, impulso por 	alcanzar los logros, Iniciativa, tolerancia al estrés.</a:t>
            </a:r>
          </a:p>
          <a:p>
            <a:pPr marL="182563" indent="-182563" algn="just">
              <a:lnSpc>
                <a:spcPct val="85000"/>
              </a:lnSpc>
              <a:spcBef>
                <a:spcPct val="45000"/>
              </a:spcBef>
              <a:buFontTx/>
              <a:buChar char="•"/>
              <a:tabLst>
                <a:tab pos="3413125" algn="l"/>
              </a:tabLst>
            </a:pPr>
            <a:r>
              <a:rPr lang="es-ES_tradnl" b="1" i="1" dirty="0">
                <a:solidFill>
                  <a:srgbClr val="000066"/>
                </a:solidFill>
                <a:latin typeface="Century Gothic" pitchFamily="34" charset="0"/>
              </a:rPr>
              <a:t>Solución de Problemas</a:t>
            </a:r>
            <a:r>
              <a:rPr lang="es-ES_tradnl" b="1" dirty="0">
                <a:solidFill>
                  <a:srgbClr val="000066"/>
                </a:solidFill>
                <a:latin typeface="Century Gothic" pitchFamily="34" charset="0"/>
              </a:rPr>
              <a:t>	Búsqueda de Información, comprensión del tema 	clave, reflexión analítica, tomar decisiones/ 	criterio.</a:t>
            </a:r>
          </a:p>
          <a:p>
            <a:pPr marL="182563" indent="-182563" algn="just">
              <a:lnSpc>
                <a:spcPct val="85000"/>
              </a:lnSpc>
              <a:spcBef>
                <a:spcPct val="45000"/>
              </a:spcBef>
              <a:buFontTx/>
              <a:buChar char="•"/>
              <a:tabLst>
                <a:tab pos="3413125" algn="l"/>
              </a:tabLst>
            </a:pPr>
            <a:r>
              <a:rPr lang="es-ES_tradnl" b="1" i="1" dirty="0">
                <a:solidFill>
                  <a:srgbClr val="000066"/>
                </a:solidFill>
                <a:latin typeface="Century Gothic" pitchFamily="34" charset="0"/>
              </a:rPr>
              <a:t>Técnica &amp; Profesionalismo</a:t>
            </a:r>
            <a:r>
              <a:rPr lang="es-ES_tradnl" b="1" dirty="0">
                <a:solidFill>
                  <a:srgbClr val="000066"/>
                </a:solidFill>
                <a:latin typeface="Century Gothic" pitchFamily="34" charset="0"/>
              </a:rPr>
              <a:t>	</a:t>
            </a:r>
            <a:r>
              <a:rPr lang="es-ES_tradnl" b="1" dirty="0" smtClean="0">
                <a:solidFill>
                  <a:srgbClr val="000066"/>
                </a:solidFill>
                <a:latin typeface="Century Gothic" pitchFamily="34" charset="0"/>
              </a:rPr>
              <a:t>Conocimiento </a:t>
            </a:r>
            <a:r>
              <a:rPr lang="es-ES_tradnl" b="1" dirty="0">
                <a:solidFill>
                  <a:srgbClr val="000066"/>
                </a:solidFill>
                <a:latin typeface="Century Gothic" pitchFamily="34" charset="0"/>
              </a:rPr>
              <a:t>del trabajo, 	conocimiento sobre </a:t>
            </a:r>
            <a:r>
              <a:rPr lang="es-ES_tradnl" b="1" dirty="0" smtClean="0">
                <a:solidFill>
                  <a:srgbClr val="000066"/>
                </a:solidFill>
                <a:latin typeface="Century Gothic" pitchFamily="34" charset="0"/>
              </a:rPr>
              <a:t>     DHL</a:t>
            </a:r>
            <a:r>
              <a:rPr lang="es-ES_tradnl" b="1" dirty="0">
                <a:solidFill>
                  <a:srgbClr val="000066"/>
                </a:solidFill>
                <a:latin typeface="Century Gothic" pitchFamily="34" charset="0"/>
              </a:rPr>
              <a:t>, experiencia funcional / 	Técnica.</a:t>
            </a:r>
            <a:endParaRPr lang="es-ES" sz="2000" b="1" dirty="0">
              <a:solidFill>
                <a:srgbClr val="000066"/>
              </a:solidFill>
              <a:latin typeface="Century Gothic" pitchFamily="34" charset="0"/>
            </a:endParaRPr>
          </a:p>
        </p:txBody>
      </p:sp>
      <p:graphicFrame>
        <p:nvGraphicFramePr>
          <p:cNvPr id="2050" name="Object 3"/>
          <p:cNvGraphicFramePr>
            <a:graphicFrameLocks noChangeAspect="1"/>
          </p:cNvGraphicFramePr>
          <p:nvPr/>
        </p:nvGraphicFramePr>
        <p:xfrm>
          <a:off x="323850" y="1344613"/>
          <a:ext cx="8064500" cy="396875"/>
        </p:xfrm>
        <a:graphic>
          <a:graphicData uri="http://schemas.openxmlformats.org/presentationml/2006/ole">
            <p:oleObj spid="_x0000_s2053" name="Foto de Photo Editor" r:id="rId4" imgW="4638095" imgH="228571" progId="">
              <p:embed/>
            </p:oleObj>
          </a:graphicData>
        </a:graphic>
      </p:graphicFrame>
      <p:sp>
        <p:nvSpPr>
          <p:cNvPr id="2052" name="Rectangle 4"/>
          <p:cNvSpPr>
            <a:spLocks noGrp="1" noChangeArrowheads="1"/>
          </p:cNvSpPr>
          <p:nvPr>
            <p:ph type="title" idx="4294967295"/>
          </p:nvPr>
        </p:nvSpPr>
        <p:spPr>
          <a:xfrm>
            <a:off x="1689100" y="381000"/>
            <a:ext cx="5715000" cy="576263"/>
          </a:xfrm>
        </p:spPr>
        <p:txBody>
          <a:bodyPr>
            <a:normAutofit fontScale="90000"/>
          </a:bodyPr>
          <a:lstStyle/>
          <a:p>
            <a:r>
              <a:rPr lang="es-ES" smtClean="0">
                <a:solidFill>
                  <a:srgbClr val="3C3C65"/>
                </a:solidFill>
              </a:rPr>
              <a:t>Modelo de Competencias DHL</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Oval 2"/>
          <p:cNvSpPr>
            <a:spLocks noChangeArrowheads="1"/>
          </p:cNvSpPr>
          <p:nvPr/>
        </p:nvSpPr>
        <p:spPr bwMode="auto">
          <a:xfrm>
            <a:off x="2314575" y="1711325"/>
            <a:ext cx="5105400" cy="1066800"/>
          </a:xfrm>
          <a:prstGeom prst="ellipse">
            <a:avLst/>
          </a:prstGeom>
          <a:gradFill rotWithShape="0">
            <a:gsLst>
              <a:gs pos="0">
                <a:srgbClr val="993300"/>
              </a:gs>
              <a:gs pos="100000">
                <a:srgbClr val="6F2500"/>
              </a:gs>
            </a:gsLst>
            <a:path path="rect">
              <a:fillToRect r="100000" b="100000"/>
            </a:path>
          </a:gradFill>
          <a:ln w="12700" algn="ctr">
            <a:solidFill>
              <a:schemeClr val="tx1"/>
            </a:solidFill>
            <a:round/>
            <a:headEnd type="none" w="sm" len="sm"/>
            <a:tailEnd type="none" w="sm" len="sm"/>
          </a:ln>
        </p:spPr>
        <p:txBody>
          <a:bodyPr wrap="none" anchor="ctr"/>
          <a:lstStyle/>
          <a:p>
            <a:pPr eaLnBrk="0" hangingPunct="0"/>
            <a:r>
              <a:rPr lang="es-CL" sz="2200" b="1">
                <a:solidFill>
                  <a:schemeClr val="bg1"/>
                </a:solidFill>
                <a:latin typeface="Book Antiqua" pitchFamily="18" charset="0"/>
              </a:rPr>
              <a:t>Competencias requeridas</a:t>
            </a:r>
          </a:p>
          <a:p>
            <a:pPr eaLnBrk="0" hangingPunct="0"/>
            <a:r>
              <a:rPr lang="es-CL" sz="2200" b="1">
                <a:solidFill>
                  <a:schemeClr val="bg1"/>
                </a:solidFill>
                <a:latin typeface="Book Antiqua" pitchFamily="18" charset="0"/>
              </a:rPr>
              <a:t>Para Implementar la Estrategia</a:t>
            </a:r>
            <a:endParaRPr lang="en-US" sz="2200" b="1">
              <a:solidFill>
                <a:schemeClr val="bg1"/>
              </a:solidFill>
              <a:latin typeface="Book Antiqua" pitchFamily="18" charset="0"/>
            </a:endParaRPr>
          </a:p>
        </p:txBody>
      </p:sp>
      <p:sp>
        <p:nvSpPr>
          <p:cNvPr id="3076" name="Oval 3"/>
          <p:cNvSpPr>
            <a:spLocks noChangeArrowheads="1"/>
          </p:cNvSpPr>
          <p:nvPr/>
        </p:nvSpPr>
        <p:spPr bwMode="auto">
          <a:xfrm>
            <a:off x="485775" y="3298825"/>
            <a:ext cx="1600200" cy="762000"/>
          </a:xfrm>
          <a:prstGeom prst="ellipse">
            <a:avLst/>
          </a:prstGeom>
          <a:gradFill rotWithShape="0">
            <a:gsLst>
              <a:gs pos="0">
                <a:srgbClr val="993300"/>
              </a:gs>
              <a:gs pos="100000">
                <a:srgbClr val="6F2500"/>
              </a:gs>
            </a:gsLst>
            <a:path path="rect">
              <a:fillToRect r="100000" b="100000"/>
            </a:path>
          </a:gradFill>
          <a:ln w="12700" algn="ctr">
            <a:solidFill>
              <a:schemeClr val="tx1"/>
            </a:solidFill>
            <a:round/>
            <a:headEnd type="none" w="sm" len="sm"/>
            <a:tailEnd type="none" w="sm" len="sm"/>
          </a:ln>
        </p:spPr>
        <p:txBody>
          <a:bodyPr wrap="none" anchor="ctr"/>
          <a:lstStyle/>
          <a:p>
            <a:pPr algn="ctr" eaLnBrk="0" hangingPunct="0"/>
            <a:r>
              <a:rPr lang="es-CL" sz="2200" b="1">
                <a:solidFill>
                  <a:schemeClr val="bg1"/>
                </a:solidFill>
                <a:latin typeface="Book Antiqua" pitchFamily="18" charset="0"/>
              </a:rPr>
              <a:t>Personales</a:t>
            </a:r>
            <a:endParaRPr lang="en-US" sz="2200" b="1">
              <a:solidFill>
                <a:schemeClr val="bg1"/>
              </a:solidFill>
              <a:latin typeface="Book Antiqua" pitchFamily="18" charset="0"/>
            </a:endParaRPr>
          </a:p>
        </p:txBody>
      </p:sp>
      <p:sp>
        <p:nvSpPr>
          <p:cNvPr id="3077" name="Oval 4"/>
          <p:cNvSpPr>
            <a:spLocks noChangeArrowheads="1"/>
          </p:cNvSpPr>
          <p:nvPr/>
        </p:nvSpPr>
        <p:spPr bwMode="auto">
          <a:xfrm>
            <a:off x="2771775" y="4289425"/>
            <a:ext cx="1600200" cy="762000"/>
          </a:xfrm>
          <a:prstGeom prst="ellipse">
            <a:avLst/>
          </a:prstGeom>
          <a:gradFill rotWithShape="0">
            <a:gsLst>
              <a:gs pos="0">
                <a:srgbClr val="993300"/>
              </a:gs>
              <a:gs pos="100000">
                <a:srgbClr val="6F2500"/>
              </a:gs>
            </a:gsLst>
            <a:path path="rect">
              <a:fillToRect r="100000" b="100000"/>
            </a:path>
          </a:gradFill>
          <a:ln w="12700" algn="ctr">
            <a:solidFill>
              <a:schemeClr val="tx1"/>
            </a:solidFill>
            <a:round/>
            <a:headEnd type="none" w="sm" len="sm"/>
            <a:tailEnd type="none" w="sm" len="sm"/>
          </a:ln>
        </p:spPr>
        <p:txBody>
          <a:bodyPr wrap="none" anchor="ctr"/>
          <a:lstStyle/>
          <a:p>
            <a:pPr algn="ctr" eaLnBrk="0" hangingPunct="0"/>
            <a:r>
              <a:rPr lang="es-CL" sz="2200" b="1">
                <a:solidFill>
                  <a:schemeClr val="bg1"/>
                </a:solidFill>
                <a:latin typeface="Book Antiqua" pitchFamily="18" charset="0"/>
              </a:rPr>
              <a:t>Generales</a:t>
            </a:r>
            <a:endParaRPr lang="en-US" sz="2200" b="1">
              <a:solidFill>
                <a:schemeClr val="bg1"/>
              </a:solidFill>
              <a:latin typeface="Book Antiqua" pitchFamily="18" charset="0"/>
            </a:endParaRPr>
          </a:p>
        </p:txBody>
      </p:sp>
      <p:sp>
        <p:nvSpPr>
          <p:cNvPr id="3078" name="Oval 5"/>
          <p:cNvSpPr>
            <a:spLocks noChangeArrowheads="1"/>
          </p:cNvSpPr>
          <p:nvPr/>
        </p:nvSpPr>
        <p:spPr bwMode="auto">
          <a:xfrm>
            <a:off x="5057775" y="4289425"/>
            <a:ext cx="1600200" cy="762000"/>
          </a:xfrm>
          <a:prstGeom prst="ellipse">
            <a:avLst/>
          </a:prstGeom>
          <a:gradFill rotWithShape="0">
            <a:gsLst>
              <a:gs pos="0">
                <a:srgbClr val="993300"/>
              </a:gs>
              <a:gs pos="100000">
                <a:srgbClr val="6F2500"/>
              </a:gs>
            </a:gsLst>
            <a:path path="rect">
              <a:fillToRect r="100000" b="100000"/>
            </a:path>
          </a:gradFill>
          <a:ln w="12700" algn="ctr">
            <a:solidFill>
              <a:schemeClr val="tx1"/>
            </a:solidFill>
            <a:round/>
            <a:headEnd type="none" w="sm" len="sm"/>
            <a:tailEnd type="none" w="sm" len="sm"/>
          </a:ln>
        </p:spPr>
        <p:txBody>
          <a:bodyPr wrap="none" anchor="ctr"/>
          <a:lstStyle/>
          <a:p>
            <a:pPr algn="ctr" eaLnBrk="0" hangingPunct="0"/>
            <a:r>
              <a:rPr lang="es-CL" sz="2200" b="1">
                <a:solidFill>
                  <a:schemeClr val="bg1"/>
                </a:solidFill>
                <a:latin typeface="Book Antiqua" pitchFamily="18" charset="0"/>
              </a:rPr>
              <a:t>Específicas</a:t>
            </a:r>
            <a:endParaRPr lang="en-US" sz="2200" b="1">
              <a:solidFill>
                <a:schemeClr val="bg1"/>
              </a:solidFill>
              <a:latin typeface="Book Antiqua" pitchFamily="18" charset="0"/>
            </a:endParaRPr>
          </a:p>
        </p:txBody>
      </p:sp>
      <p:sp>
        <p:nvSpPr>
          <p:cNvPr id="3079" name="Oval 6"/>
          <p:cNvSpPr>
            <a:spLocks noChangeArrowheads="1"/>
          </p:cNvSpPr>
          <p:nvPr/>
        </p:nvSpPr>
        <p:spPr bwMode="auto">
          <a:xfrm>
            <a:off x="3957638" y="3298825"/>
            <a:ext cx="1600200" cy="762000"/>
          </a:xfrm>
          <a:prstGeom prst="ellipse">
            <a:avLst/>
          </a:prstGeom>
          <a:gradFill rotWithShape="0">
            <a:gsLst>
              <a:gs pos="0">
                <a:srgbClr val="993300"/>
              </a:gs>
              <a:gs pos="100000">
                <a:srgbClr val="6F2500"/>
              </a:gs>
            </a:gsLst>
            <a:path path="rect">
              <a:fillToRect r="100000" b="100000"/>
            </a:path>
          </a:gradFill>
          <a:ln w="12700" algn="ctr">
            <a:solidFill>
              <a:schemeClr val="tx1"/>
            </a:solidFill>
            <a:round/>
            <a:headEnd type="none" w="sm" len="sm"/>
            <a:tailEnd type="none" w="sm" len="sm"/>
          </a:ln>
        </p:spPr>
        <p:txBody>
          <a:bodyPr wrap="none" anchor="ctr"/>
          <a:lstStyle/>
          <a:p>
            <a:pPr eaLnBrk="0" hangingPunct="0"/>
            <a:r>
              <a:rPr lang="es-CL" sz="2200" b="1">
                <a:solidFill>
                  <a:schemeClr val="bg1"/>
                </a:solidFill>
                <a:latin typeface="Book Antiqua" pitchFamily="18" charset="0"/>
              </a:rPr>
              <a:t>Técnicas</a:t>
            </a:r>
            <a:endParaRPr lang="en-US" sz="2200" b="1">
              <a:solidFill>
                <a:schemeClr val="bg1"/>
              </a:solidFill>
              <a:latin typeface="Book Antiqua" pitchFamily="18" charset="0"/>
            </a:endParaRPr>
          </a:p>
        </p:txBody>
      </p:sp>
      <p:sp>
        <p:nvSpPr>
          <p:cNvPr id="3080" name="Oval 7"/>
          <p:cNvSpPr>
            <a:spLocks noChangeArrowheads="1"/>
          </p:cNvSpPr>
          <p:nvPr/>
        </p:nvSpPr>
        <p:spPr bwMode="auto">
          <a:xfrm>
            <a:off x="7191375" y="3298825"/>
            <a:ext cx="1600200" cy="762000"/>
          </a:xfrm>
          <a:prstGeom prst="ellipse">
            <a:avLst/>
          </a:prstGeom>
          <a:gradFill rotWithShape="0">
            <a:gsLst>
              <a:gs pos="0">
                <a:srgbClr val="993300"/>
              </a:gs>
              <a:gs pos="100000">
                <a:srgbClr val="6F2500"/>
              </a:gs>
            </a:gsLst>
            <a:path path="rect">
              <a:fillToRect r="100000" b="100000"/>
            </a:path>
          </a:gradFill>
          <a:ln w="12700" algn="ctr">
            <a:solidFill>
              <a:schemeClr val="tx1"/>
            </a:solidFill>
            <a:round/>
            <a:headEnd type="none" w="sm" len="sm"/>
            <a:tailEnd type="none" w="sm" len="sm"/>
          </a:ln>
        </p:spPr>
        <p:txBody>
          <a:bodyPr wrap="none" anchor="ctr"/>
          <a:lstStyle/>
          <a:p>
            <a:pPr algn="ctr" eaLnBrk="0" hangingPunct="0"/>
            <a:r>
              <a:rPr lang="es-CL" sz="2200" b="1">
                <a:solidFill>
                  <a:schemeClr val="bg1"/>
                </a:solidFill>
                <a:latin typeface="Book Antiqua" pitchFamily="18" charset="0"/>
              </a:rPr>
              <a:t>Seguridad</a:t>
            </a:r>
            <a:endParaRPr lang="en-US" sz="2200" b="1">
              <a:solidFill>
                <a:schemeClr val="bg1"/>
              </a:solidFill>
              <a:latin typeface="Book Antiqua" pitchFamily="18" charset="0"/>
            </a:endParaRPr>
          </a:p>
        </p:txBody>
      </p:sp>
      <p:sp>
        <p:nvSpPr>
          <p:cNvPr id="3081" name="Line 8"/>
          <p:cNvSpPr>
            <a:spLocks noChangeShapeType="1"/>
          </p:cNvSpPr>
          <p:nvPr/>
        </p:nvSpPr>
        <p:spPr bwMode="auto">
          <a:xfrm flipH="1">
            <a:off x="2057400" y="2778125"/>
            <a:ext cx="2695575" cy="749300"/>
          </a:xfrm>
          <a:prstGeom prst="line">
            <a:avLst/>
          </a:prstGeom>
          <a:noFill/>
          <a:ln w="38100">
            <a:solidFill>
              <a:srgbClr val="3FAEF3"/>
            </a:solidFill>
            <a:round/>
            <a:headEnd type="none" w="sm" len="sm"/>
            <a:tailEnd type="triangle" w="sm" len="sm"/>
          </a:ln>
        </p:spPr>
        <p:txBody>
          <a:bodyPr/>
          <a:lstStyle/>
          <a:p>
            <a:endParaRPr lang="es-ES"/>
          </a:p>
        </p:txBody>
      </p:sp>
      <p:sp>
        <p:nvSpPr>
          <p:cNvPr id="3082" name="Line 9"/>
          <p:cNvSpPr>
            <a:spLocks noChangeShapeType="1"/>
          </p:cNvSpPr>
          <p:nvPr/>
        </p:nvSpPr>
        <p:spPr bwMode="auto">
          <a:xfrm>
            <a:off x="4752975" y="2778125"/>
            <a:ext cx="2514600" cy="914400"/>
          </a:xfrm>
          <a:prstGeom prst="line">
            <a:avLst/>
          </a:prstGeom>
          <a:noFill/>
          <a:ln w="38100">
            <a:solidFill>
              <a:srgbClr val="3FAEF3"/>
            </a:solidFill>
            <a:round/>
            <a:headEnd type="none" w="sm" len="sm"/>
            <a:tailEnd type="triangle" w="sm" len="sm"/>
          </a:ln>
        </p:spPr>
        <p:txBody>
          <a:bodyPr/>
          <a:lstStyle/>
          <a:p>
            <a:endParaRPr lang="es-ES"/>
          </a:p>
        </p:txBody>
      </p:sp>
      <p:sp>
        <p:nvSpPr>
          <p:cNvPr id="3083" name="Line 11"/>
          <p:cNvSpPr>
            <a:spLocks noChangeShapeType="1"/>
          </p:cNvSpPr>
          <p:nvPr/>
        </p:nvSpPr>
        <p:spPr bwMode="auto">
          <a:xfrm flipH="1">
            <a:off x="4191000" y="4060825"/>
            <a:ext cx="561975" cy="381000"/>
          </a:xfrm>
          <a:prstGeom prst="line">
            <a:avLst/>
          </a:prstGeom>
          <a:noFill/>
          <a:ln w="38100">
            <a:solidFill>
              <a:srgbClr val="3FAEF3"/>
            </a:solidFill>
            <a:round/>
            <a:headEnd type="none" w="sm" len="sm"/>
            <a:tailEnd type="triangle" w="sm" len="sm"/>
          </a:ln>
        </p:spPr>
        <p:txBody>
          <a:bodyPr/>
          <a:lstStyle/>
          <a:p>
            <a:endParaRPr lang="es-ES"/>
          </a:p>
        </p:txBody>
      </p:sp>
      <p:sp>
        <p:nvSpPr>
          <p:cNvPr id="3084" name="Line 12"/>
          <p:cNvSpPr>
            <a:spLocks noChangeShapeType="1"/>
          </p:cNvSpPr>
          <p:nvPr/>
        </p:nvSpPr>
        <p:spPr bwMode="auto">
          <a:xfrm>
            <a:off x="4752975" y="4060825"/>
            <a:ext cx="504825" cy="381000"/>
          </a:xfrm>
          <a:prstGeom prst="line">
            <a:avLst/>
          </a:prstGeom>
          <a:noFill/>
          <a:ln w="38100">
            <a:solidFill>
              <a:srgbClr val="3FAEF3"/>
            </a:solidFill>
            <a:round/>
            <a:headEnd type="none" w="sm" len="sm"/>
            <a:tailEnd type="triangle" w="sm" len="sm"/>
          </a:ln>
        </p:spPr>
        <p:txBody>
          <a:bodyPr/>
          <a:lstStyle/>
          <a:p>
            <a:endParaRPr lang="es-ES"/>
          </a:p>
        </p:txBody>
      </p:sp>
      <p:sp>
        <p:nvSpPr>
          <p:cNvPr id="3085" name="Text Box 13"/>
          <p:cNvSpPr txBox="1">
            <a:spLocks noChangeArrowheads="1"/>
          </p:cNvSpPr>
          <p:nvPr/>
        </p:nvSpPr>
        <p:spPr bwMode="auto">
          <a:xfrm>
            <a:off x="457200" y="4032250"/>
            <a:ext cx="1828800" cy="2032000"/>
          </a:xfrm>
          <a:prstGeom prst="rect">
            <a:avLst/>
          </a:prstGeom>
          <a:noFill/>
          <a:ln w="12700">
            <a:noFill/>
            <a:miter lim="800000"/>
            <a:headEnd type="none" w="sm" len="sm"/>
            <a:tailEnd type="none" w="sm" len="sm"/>
          </a:ln>
        </p:spPr>
        <p:txBody>
          <a:bodyPr>
            <a:spAutoFit/>
          </a:bodyPr>
          <a:lstStyle/>
          <a:p>
            <a:pPr eaLnBrk="0" hangingPunct="0">
              <a:spcBef>
                <a:spcPct val="25000"/>
              </a:spcBef>
            </a:pPr>
            <a:r>
              <a:rPr lang="es-CL" sz="1400" b="1">
                <a:latin typeface="Book Antiqua" pitchFamily="18" charset="0"/>
                <a:cs typeface="Arial" pitchFamily="34" charset="0"/>
              </a:rPr>
              <a:t>Liderazgo para el Cambio</a:t>
            </a:r>
          </a:p>
          <a:p>
            <a:pPr eaLnBrk="0" hangingPunct="0">
              <a:spcBef>
                <a:spcPct val="25000"/>
              </a:spcBef>
            </a:pPr>
            <a:r>
              <a:rPr lang="es-CL" sz="1400" b="1">
                <a:latin typeface="Book Antiqua" pitchFamily="18" charset="0"/>
                <a:cs typeface="Arial" pitchFamily="34" charset="0"/>
              </a:rPr>
              <a:t>Comunicación</a:t>
            </a:r>
          </a:p>
          <a:p>
            <a:pPr eaLnBrk="0" hangingPunct="0">
              <a:spcBef>
                <a:spcPct val="25000"/>
              </a:spcBef>
            </a:pPr>
            <a:r>
              <a:rPr lang="es-CL" sz="1400" b="1">
                <a:latin typeface="Book Antiqua" pitchFamily="18" charset="0"/>
                <a:cs typeface="Arial" pitchFamily="34" charset="0"/>
              </a:rPr>
              <a:t>Trabajo en Equipo</a:t>
            </a:r>
          </a:p>
          <a:p>
            <a:pPr eaLnBrk="0" hangingPunct="0">
              <a:spcBef>
                <a:spcPct val="25000"/>
              </a:spcBef>
            </a:pPr>
            <a:r>
              <a:rPr lang="es-CL" sz="1400" b="1">
                <a:latin typeface="Book Antiqua" pitchFamily="18" charset="0"/>
                <a:cs typeface="Arial" pitchFamily="34" charset="0"/>
              </a:rPr>
              <a:t>Desarrollo de Subalternos</a:t>
            </a:r>
          </a:p>
          <a:p>
            <a:pPr eaLnBrk="0" hangingPunct="0">
              <a:spcBef>
                <a:spcPct val="25000"/>
              </a:spcBef>
            </a:pPr>
            <a:r>
              <a:rPr lang="es-CL" sz="1400" b="1">
                <a:latin typeface="Book Antiqua" pitchFamily="18" charset="0"/>
                <a:cs typeface="Arial" pitchFamily="34" charset="0"/>
              </a:rPr>
              <a:t>Tolerancia a la Incertidumbre</a:t>
            </a:r>
            <a:endParaRPr lang="en-US" sz="1400" b="1">
              <a:latin typeface="Book Antiqua" pitchFamily="18" charset="0"/>
              <a:cs typeface="Arial" pitchFamily="34" charset="0"/>
            </a:endParaRPr>
          </a:p>
        </p:txBody>
      </p:sp>
      <p:sp>
        <p:nvSpPr>
          <p:cNvPr id="3086" name="Text Box 14"/>
          <p:cNvSpPr txBox="1">
            <a:spLocks noChangeArrowheads="1"/>
          </p:cNvSpPr>
          <p:nvPr/>
        </p:nvSpPr>
        <p:spPr bwMode="auto">
          <a:xfrm>
            <a:off x="2695575" y="5118100"/>
            <a:ext cx="1828800" cy="1104900"/>
          </a:xfrm>
          <a:prstGeom prst="rect">
            <a:avLst/>
          </a:prstGeom>
          <a:noFill/>
          <a:ln w="12700" algn="ctr">
            <a:noFill/>
            <a:miter lim="800000"/>
            <a:headEnd type="none" w="sm" len="sm"/>
            <a:tailEnd type="none" w="sm" len="sm"/>
          </a:ln>
        </p:spPr>
        <p:txBody>
          <a:bodyPr>
            <a:spAutoFit/>
          </a:bodyPr>
          <a:lstStyle/>
          <a:p>
            <a:pPr eaLnBrk="0" hangingPunct="0">
              <a:spcBef>
                <a:spcPct val="25000"/>
              </a:spcBef>
            </a:pPr>
            <a:r>
              <a:rPr lang="es-CL" sz="1400" b="1">
                <a:latin typeface="Book Antiqua" pitchFamily="18" charset="0"/>
                <a:cs typeface="Arial" pitchFamily="34" charset="0"/>
              </a:rPr>
              <a:t>Hidráulica</a:t>
            </a:r>
          </a:p>
          <a:p>
            <a:pPr eaLnBrk="0" hangingPunct="0">
              <a:spcBef>
                <a:spcPct val="25000"/>
              </a:spcBef>
            </a:pPr>
            <a:r>
              <a:rPr lang="es-CL" sz="1400" b="1">
                <a:latin typeface="Book Antiqua" pitchFamily="18" charset="0"/>
                <a:cs typeface="Arial" pitchFamily="34" charset="0"/>
              </a:rPr>
              <a:t>Circuitos Eléctricos</a:t>
            </a:r>
          </a:p>
          <a:p>
            <a:pPr eaLnBrk="0" hangingPunct="0">
              <a:spcBef>
                <a:spcPct val="25000"/>
              </a:spcBef>
            </a:pPr>
            <a:r>
              <a:rPr lang="es-CL" sz="1400" b="1">
                <a:latin typeface="Book Antiqua" pitchFamily="18" charset="0"/>
                <a:cs typeface="Arial" pitchFamily="34" charset="0"/>
              </a:rPr>
              <a:t>Tronadura</a:t>
            </a:r>
          </a:p>
          <a:p>
            <a:pPr eaLnBrk="0" hangingPunct="0">
              <a:spcBef>
                <a:spcPct val="25000"/>
              </a:spcBef>
            </a:pPr>
            <a:r>
              <a:rPr lang="es-CL" sz="1400" b="1">
                <a:latin typeface="Book Antiqua" pitchFamily="18" charset="0"/>
                <a:cs typeface="Arial" pitchFamily="34" charset="0"/>
              </a:rPr>
              <a:t>Perforación</a:t>
            </a:r>
            <a:endParaRPr lang="en-US" sz="1400" b="1">
              <a:latin typeface="Book Antiqua" pitchFamily="18" charset="0"/>
              <a:cs typeface="Arial" pitchFamily="34" charset="0"/>
            </a:endParaRPr>
          </a:p>
        </p:txBody>
      </p:sp>
      <p:sp>
        <p:nvSpPr>
          <p:cNvPr id="3087" name="Text Box 15"/>
          <p:cNvSpPr txBox="1">
            <a:spLocks noChangeArrowheads="1"/>
          </p:cNvSpPr>
          <p:nvPr/>
        </p:nvSpPr>
        <p:spPr bwMode="auto">
          <a:xfrm>
            <a:off x="5057775" y="5118100"/>
            <a:ext cx="1981200" cy="1277938"/>
          </a:xfrm>
          <a:prstGeom prst="rect">
            <a:avLst/>
          </a:prstGeom>
          <a:noFill/>
          <a:ln w="12700" algn="ctr">
            <a:noFill/>
            <a:miter lim="800000"/>
            <a:headEnd type="none" w="sm" len="sm"/>
            <a:tailEnd type="none" w="sm" len="sm"/>
          </a:ln>
        </p:spPr>
        <p:txBody>
          <a:bodyPr>
            <a:spAutoFit/>
          </a:bodyPr>
          <a:lstStyle/>
          <a:p>
            <a:pPr eaLnBrk="0" hangingPunct="0">
              <a:spcBef>
                <a:spcPct val="25000"/>
              </a:spcBef>
            </a:pPr>
            <a:r>
              <a:rPr lang="es-CL" sz="1400" b="1">
                <a:latin typeface="Book Antiqua" pitchFamily="18" charset="0"/>
                <a:cs typeface="Arial" pitchFamily="34" charset="0"/>
              </a:rPr>
              <a:t>Servicio Motor Detroit 20V49</a:t>
            </a:r>
          </a:p>
          <a:p>
            <a:pPr eaLnBrk="0" hangingPunct="0">
              <a:spcBef>
                <a:spcPct val="25000"/>
              </a:spcBef>
            </a:pPr>
            <a:r>
              <a:rPr lang="es-CL" sz="1400" b="1">
                <a:latin typeface="Book Antiqua" pitchFamily="18" charset="0"/>
                <a:cs typeface="Arial" pitchFamily="34" charset="0"/>
              </a:rPr>
              <a:t>Operación Perforadora BE49R</a:t>
            </a:r>
          </a:p>
          <a:p>
            <a:pPr eaLnBrk="0" hangingPunct="0">
              <a:spcBef>
                <a:spcPct val="25000"/>
              </a:spcBef>
            </a:pPr>
            <a:r>
              <a:rPr lang="es-CL" sz="1400" b="1">
                <a:latin typeface="Book Antiqua" pitchFamily="18" charset="0"/>
                <a:cs typeface="Arial" pitchFamily="34" charset="0"/>
              </a:rPr>
              <a:t>Software específicos</a:t>
            </a:r>
            <a:endParaRPr lang="en-US" sz="1400" b="1">
              <a:latin typeface="Book Antiqua" pitchFamily="18" charset="0"/>
              <a:cs typeface="Arial" pitchFamily="34" charset="0"/>
            </a:endParaRPr>
          </a:p>
        </p:txBody>
      </p:sp>
      <p:sp>
        <p:nvSpPr>
          <p:cNvPr id="3088" name="Text Box 16"/>
          <p:cNvSpPr txBox="1">
            <a:spLocks noChangeArrowheads="1"/>
          </p:cNvSpPr>
          <p:nvPr/>
        </p:nvSpPr>
        <p:spPr bwMode="auto">
          <a:xfrm>
            <a:off x="7162800" y="4098925"/>
            <a:ext cx="1828800" cy="1638300"/>
          </a:xfrm>
          <a:prstGeom prst="rect">
            <a:avLst/>
          </a:prstGeom>
          <a:noFill/>
          <a:ln w="12700" algn="ctr">
            <a:noFill/>
            <a:miter lim="800000"/>
            <a:headEnd type="none" w="sm" len="sm"/>
            <a:tailEnd type="none" w="sm" len="sm"/>
          </a:ln>
        </p:spPr>
        <p:txBody>
          <a:bodyPr>
            <a:spAutoFit/>
          </a:bodyPr>
          <a:lstStyle/>
          <a:p>
            <a:pPr eaLnBrk="0" hangingPunct="0">
              <a:spcBef>
                <a:spcPct val="25000"/>
              </a:spcBef>
            </a:pPr>
            <a:r>
              <a:rPr lang="es-CL" sz="1400" b="1">
                <a:latin typeface="Book Antiqua" pitchFamily="18" charset="0"/>
                <a:cs typeface="Arial" pitchFamily="34" charset="0"/>
              </a:rPr>
              <a:t>Inducción Minera</a:t>
            </a:r>
          </a:p>
          <a:p>
            <a:pPr eaLnBrk="0" hangingPunct="0">
              <a:spcBef>
                <a:spcPct val="25000"/>
              </a:spcBef>
            </a:pPr>
            <a:r>
              <a:rPr lang="es-CL" sz="1400" b="1">
                <a:latin typeface="Book Antiqua" pitchFamily="18" charset="0"/>
                <a:cs typeface="Arial" pitchFamily="34" charset="0"/>
              </a:rPr>
              <a:t>Conducción</a:t>
            </a:r>
          </a:p>
          <a:p>
            <a:pPr eaLnBrk="0" hangingPunct="0">
              <a:spcBef>
                <a:spcPct val="25000"/>
              </a:spcBef>
            </a:pPr>
            <a:r>
              <a:rPr lang="es-CL" sz="1400" b="1">
                <a:latin typeface="Book Antiqua" pitchFamily="18" charset="0"/>
                <a:cs typeface="Arial" pitchFamily="34" charset="0"/>
              </a:rPr>
              <a:t>Medioambiente</a:t>
            </a:r>
          </a:p>
          <a:p>
            <a:pPr eaLnBrk="0" hangingPunct="0">
              <a:spcBef>
                <a:spcPct val="25000"/>
              </a:spcBef>
            </a:pPr>
            <a:r>
              <a:rPr lang="es-CL" sz="1400" b="1">
                <a:latin typeface="Book Antiqua" pitchFamily="18" charset="0"/>
                <a:cs typeface="Arial" pitchFamily="34" charset="0"/>
              </a:rPr>
              <a:t>Primeros Auxilios</a:t>
            </a:r>
          </a:p>
          <a:p>
            <a:pPr eaLnBrk="0" hangingPunct="0">
              <a:spcBef>
                <a:spcPct val="25000"/>
              </a:spcBef>
            </a:pPr>
            <a:r>
              <a:rPr lang="es-CL" sz="1400" b="1">
                <a:latin typeface="Book Antiqua" pitchFamily="18" charset="0"/>
                <a:cs typeface="Arial" pitchFamily="34" charset="0"/>
              </a:rPr>
              <a:t>Uso Extintores</a:t>
            </a:r>
          </a:p>
          <a:p>
            <a:pPr eaLnBrk="0" hangingPunct="0">
              <a:spcBef>
                <a:spcPct val="25000"/>
              </a:spcBef>
            </a:pPr>
            <a:r>
              <a:rPr lang="es-CL" sz="1400" b="1">
                <a:latin typeface="Book Antiqua" pitchFamily="18" charset="0"/>
                <a:cs typeface="Arial" pitchFamily="34" charset="0"/>
              </a:rPr>
              <a:t>Estándares BHP</a:t>
            </a:r>
            <a:endParaRPr lang="en-US" sz="1400" b="1">
              <a:latin typeface="Book Antiqua" pitchFamily="18" charset="0"/>
              <a:cs typeface="Arial" pitchFamily="34" charset="0"/>
            </a:endParaRPr>
          </a:p>
        </p:txBody>
      </p:sp>
      <p:grpSp>
        <p:nvGrpSpPr>
          <p:cNvPr id="2" name="Group 17"/>
          <p:cNvGrpSpPr>
            <a:grpSpLocks/>
          </p:cNvGrpSpPr>
          <p:nvPr/>
        </p:nvGrpSpPr>
        <p:grpSpPr bwMode="auto">
          <a:xfrm>
            <a:off x="4032250" y="582613"/>
            <a:ext cx="1470025" cy="1017587"/>
            <a:chOff x="292" y="527"/>
            <a:chExt cx="926" cy="641"/>
          </a:xfrm>
        </p:grpSpPr>
        <p:sp>
          <p:nvSpPr>
            <p:cNvPr id="3092" name="Rectangle 18"/>
            <p:cNvSpPr>
              <a:spLocks noChangeArrowheads="1"/>
            </p:cNvSpPr>
            <p:nvPr/>
          </p:nvSpPr>
          <p:spPr bwMode="black">
            <a:xfrm>
              <a:off x="292" y="529"/>
              <a:ext cx="910" cy="639"/>
            </a:xfrm>
            <a:prstGeom prst="rect">
              <a:avLst/>
            </a:prstGeom>
            <a:solidFill>
              <a:srgbClr val="993300"/>
            </a:solidFill>
            <a:ln w="9525">
              <a:noFill/>
              <a:miter lim="800000"/>
              <a:headEnd/>
              <a:tailEnd/>
            </a:ln>
          </p:spPr>
          <p:txBody>
            <a:bodyPr wrap="none" anchor="ctr"/>
            <a:lstStyle/>
            <a:p>
              <a:endParaRPr lang="es-ES"/>
            </a:p>
          </p:txBody>
        </p:sp>
        <p:graphicFrame>
          <p:nvGraphicFramePr>
            <p:cNvPr id="3074" name="Object 19"/>
            <p:cNvGraphicFramePr>
              <a:graphicFrameLocks noChangeAspect="1"/>
            </p:cNvGraphicFramePr>
            <p:nvPr/>
          </p:nvGraphicFramePr>
          <p:xfrm>
            <a:off x="340" y="527"/>
            <a:ext cx="878" cy="641"/>
          </p:xfrm>
          <a:graphic>
            <a:graphicData uri="http://schemas.openxmlformats.org/presentationml/2006/ole">
              <p:oleObj spid="_x0000_s3077" name="Photo Editor Photo" r:id="rId4" imgW="2133898" imgH="1685714" progId="">
                <p:embed/>
              </p:oleObj>
            </a:graphicData>
          </a:graphic>
        </p:graphicFrame>
      </p:grpSp>
      <p:sp>
        <p:nvSpPr>
          <p:cNvPr id="3090" name="Rectangle 20"/>
          <p:cNvSpPr>
            <a:spLocks noGrp="1" noChangeArrowheads="1"/>
          </p:cNvSpPr>
          <p:nvPr>
            <p:ph type="title" idx="4294967295"/>
          </p:nvPr>
        </p:nvSpPr>
        <p:spPr>
          <a:xfrm>
            <a:off x="31750" y="595313"/>
            <a:ext cx="3571875" cy="820737"/>
          </a:xfrm>
        </p:spPr>
        <p:txBody>
          <a:bodyPr>
            <a:normAutofit fontScale="90000"/>
          </a:bodyPr>
          <a:lstStyle/>
          <a:p>
            <a:r>
              <a:rPr lang="es-ES" sz="4000" smtClean="0">
                <a:solidFill>
                  <a:srgbClr val="3C3C65"/>
                </a:solidFill>
              </a:rPr>
              <a:t>Modelo de Competencias</a:t>
            </a:r>
          </a:p>
        </p:txBody>
      </p:sp>
      <p:cxnSp>
        <p:nvCxnSpPr>
          <p:cNvPr id="3091" name="Straight Arrow Connector 21"/>
          <p:cNvCxnSpPr>
            <a:cxnSpLocks noChangeShapeType="1"/>
            <a:stCxn id="3082" idx="0"/>
            <a:endCxn id="3079" idx="0"/>
          </p:cNvCxnSpPr>
          <p:nvPr/>
        </p:nvCxnSpPr>
        <p:spPr bwMode="auto">
          <a:xfrm rot="16200000" flipH="1">
            <a:off x="4495007" y="3036093"/>
            <a:ext cx="520700" cy="4763"/>
          </a:xfrm>
          <a:prstGeom prst="straightConnector1">
            <a:avLst/>
          </a:prstGeom>
          <a:noFill/>
          <a:ln w="38100">
            <a:solidFill>
              <a:srgbClr val="3399FF"/>
            </a:solidFill>
            <a:round/>
            <a:headEnd type="none" w="sm" len="sm"/>
            <a:tailEnd type="triangle" w="sm" len="sm"/>
          </a:ln>
        </p:spPr>
      </p:cxnSp>
    </p:spTree>
  </p:cSld>
  <p:clrMapOvr>
    <a:masterClrMapping/>
  </p:clrMapOvr>
  <p:transition advClick="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1727200" y="1009650"/>
            <a:ext cx="5715000" cy="5562600"/>
          </a:xfrm>
          <a:prstGeom prst="ellipse">
            <a:avLst/>
          </a:prstGeom>
          <a:gradFill rotWithShape="0">
            <a:gsLst>
              <a:gs pos="0">
                <a:srgbClr val="FFFFCC"/>
              </a:gs>
              <a:gs pos="100000">
                <a:srgbClr val="FFFF66"/>
              </a:gs>
            </a:gsLst>
            <a:lin ang="18900000" scaled="1"/>
          </a:gradFill>
          <a:ln w="9525">
            <a:noFill/>
            <a:round/>
            <a:headEnd/>
            <a:tailEnd/>
          </a:ln>
        </p:spPr>
        <p:txBody>
          <a:bodyPr wrap="none" anchor="ctr"/>
          <a:lstStyle/>
          <a:p>
            <a:endParaRPr lang="es-ES" i="1"/>
          </a:p>
        </p:txBody>
      </p:sp>
      <p:grpSp>
        <p:nvGrpSpPr>
          <p:cNvPr id="2" name="Group 5"/>
          <p:cNvGrpSpPr>
            <a:grpSpLocks/>
          </p:cNvGrpSpPr>
          <p:nvPr/>
        </p:nvGrpSpPr>
        <p:grpSpPr bwMode="auto">
          <a:xfrm>
            <a:off x="1830388" y="1035050"/>
            <a:ext cx="5591175" cy="5499100"/>
            <a:chOff x="1145" y="664"/>
            <a:chExt cx="3522" cy="3464"/>
          </a:xfrm>
        </p:grpSpPr>
        <p:sp>
          <p:nvSpPr>
            <p:cNvPr id="39941" name="Oval 6"/>
            <p:cNvSpPr>
              <a:spLocks noChangeArrowheads="1"/>
            </p:cNvSpPr>
            <p:nvPr/>
          </p:nvSpPr>
          <p:spPr bwMode="auto">
            <a:xfrm>
              <a:off x="1152" y="1752"/>
              <a:ext cx="3456" cy="1200"/>
            </a:xfrm>
            <a:prstGeom prst="ellipse">
              <a:avLst/>
            </a:prstGeom>
            <a:noFill/>
            <a:ln w="28575">
              <a:solidFill>
                <a:srgbClr val="A50021"/>
              </a:solidFill>
              <a:round/>
              <a:headEnd/>
              <a:tailEnd/>
            </a:ln>
          </p:spPr>
          <p:txBody>
            <a:bodyPr wrap="none" anchor="ctr"/>
            <a:lstStyle/>
            <a:p>
              <a:endParaRPr lang="es-ES"/>
            </a:p>
          </p:txBody>
        </p:sp>
        <p:sp>
          <p:nvSpPr>
            <p:cNvPr id="39942" name="Oval 7"/>
            <p:cNvSpPr>
              <a:spLocks noChangeArrowheads="1"/>
            </p:cNvSpPr>
            <p:nvPr/>
          </p:nvSpPr>
          <p:spPr bwMode="auto">
            <a:xfrm rot="8106270">
              <a:off x="1145" y="1753"/>
              <a:ext cx="3456" cy="1231"/>
            </a:xfrm>
            <a:prstGeom prst="ellipse">
              <a:avLst/>
            </a:prstGeom>
            <a:noFill/>
            <a:ln w="28575">
              <a:solidFill>
                <a:srgbClr val="A50021"/>
              </a:solidFill>
              <a:round/>
              <a:headEnd/>
              <a:tailEnd/>
            </a:ln>
          </p:spPr>
          <p:txBody>
            <a:bodyPr wrap="none" anchor="ctr"/>
            <a:lstStyle/>
            <a:p>
              <a:endParaRPr lang="es-ES"/>
            </a:p>
          </p:txBody>
        </p:sp>
        <p:sp>
          <p:nvSpPr>
            <p:cNvPr id="39943" name="Oval 8"/>
            <p:cNvSpPr>
              <a:spLocks noChangeArrowheads="1"/>
            </p:cNvSpPr>
            <p:nvPr/>
          </p:nvSpPr>
          <p:spPr bwMode="auto">
            <a:xfrm rot="2706270">
              <a:off x="1169" y="1777"/>
              <a:ext cx="3456" cy="1230"/>
            </a:xfrm>
            <a:prstGeom prst="ellipse">
              <a:avLst/>
            </a:prstGeom>
            <a:noFill/>
            <a:ln w="28575">
              <a:solidFill>
                <a:srgbClr val="A50021"/>
              </a:solidFill>
              <a:round/>
              <a:headEnd/>
              <a:tailEnd/>
            </a:ln>
          </p:spPr>
          <p:txBody>
            <a:bodyPr wrap="none" anchor="ctr"/>
            <a:lstStyle/>
            <a:p>
              <a:endParaRPr lang="es-ES"/>
            </a:p>
          </p:txBody>
        </p:sp>
        <p:grpSp>
          <p:nvGrpSpPr>
            <p:cNvPr id="3" name="Group 9"/>
            <p:cNvGrpSpPr>
              <a:grpSpLocks/>
            </p:cNvGrpSpPr>
            <p:nvPr/>
          </p:nvGrpSpPr>
          <p:grpSpPr bwMode="auto">
            <a:xfrm>
              <a:off x="1248" y="950"/>
              <a:ext cx="3419" cy="2914"/>
              <a:chOff x="1248" y="878"/>
              <a:chExt cx="3419" cy="2914"/>
            </a:xfrm>
          </p:grpSpPr>
          <p:sp>
            <p:nvSpPr>
              <p:cNvPr id="39955" name="Text Box 10"/>
              <p:cNvSpPr txBox="1">
                <a:spLocks noChangeArrowheads="1"/>
              </p:cNvSpPr>
              <p:nvPr/>
            </p:nvSpPr>
            <p:spPr bwMode="auto">
              <a:xfrm>
                <a:off x="3473" y="3144"/>
                <a:ext cx="701" cy="288"/>
              </a:xfrm>
              <a:prstGeom prst="rect">
                <a:avLst/>
              </a:prstGeom>
              <a:noFill/>
              <a:ln w="9525">
                <a:noFill/>
                <a:miter lim="800000"/>
                <a:headEnd/>
                <a:tailEnd/>
              </a:ln>
            </p:spPr>
            <p:txBody>
              <a:bodyPr wrap="none">
                <a:spAutoFit/>
              </a:bodyPr>
              <a:lstStyle/>
              <a:p>
                <a:pPr eaLnBrk="0" hangingPunct="0"/>
                <a:r>
                  <a:rPr lang="es-ES_tradnl" sz="1200" b="1">
                    <a:solidFill>
                      <a:srgbClr val="990000"/>
                    </a:solidFill>
                    <a:cs typeface="Arial" pitchFamily="34" charset="0"/>
                  </a:rPr>
                  <a:t>REMUNERA-</a:t>
                </a:r>
              </a:p>
              <a:p>
                <a:pPr eaLnBrk="0" hangingPunct="0"/>
                <a:r>
                  <a:rPr lang="es-ES_tradnl" sz="1200" b="1">
                    <a:solidFill>
                      <a:srgbClr val="990000"/>
                    </a:solidFill>
                    <a:cs typeface="Arial" pitchFamily="34" charset="0"/>
                  </a:rPr>
                  <a:t>CIÓN</a:t>
                </a:r>
              </a:p>
            </p:txBody>
          </p:sp>
          <p:sp>
            <p:nvSpPr>
              <p:cNvPr id="39956" name="Text Box 11"/>
              <p:cNvSpPr txBox="1">
                <a:spLocks noChangeArrowheads="1"/>
              </p:cNvSpPr>
              <p:nvPr/>
            </p:nvSpPr>
            <p:spPr bwMode="auto">
              <a:xfrm>
                <a:off x="2496" y="3504"/>
                <a:ext cx="788" cy="288"/>
              </a:xfrm>
              <a:prstGeom prst="rect">
                <a:avLst/>
              </a:prstGeom>
              <a:noFill/>
              <a:ln w="9525">
                <a:noFill/>
                <a:miter lim="800000"/>
                <a:headEnd/>
                <a:tailEnd/>
              </a:ln>
            </p:spPr>
            <p:txBody>
              <a:bodyPr wrap="none">
                <a:spAutoFit/>
              </a:bodyPr>
              <a:lstStyle/>
              <a:p>
                <a:pPr eaLnBrk="0" hangingPunct="0"/>
                <a:r>
                  <a:rPr lang="es-ES_tradnl" sz="1200" b="1">
                    <a:solidFill>
                      <a:srgbClr val="990000"/>
                    </a:solidFill>
                    <a:cs typeface="Arial" pitchFamily="34" charset="0"/>
                  </a:rPr>
                  <a:t>FORMACIÓN </a:t>
                </a:r>
              </a:p>
              <a:p>
                <a:pPr eaLnBrk="0" hangingPunct="0"/>
                <a:r>
                  <a:rPr lang="es-ES_tradnl" sz="1200" b="1">
                    <a:solidFill>
                      <a:srgbClr val="990000"/>
                    </a:solidFill>
                    <a:cs typeface="Arial" pitchFamily="34" charset="0"/>
                  </a:rPr>
                  <a:t>DESARROLLO</a:t>
                </a:r>
              </a:p>
            </p:txBody>
          </p:sp>
          <p:sp>
            <p:nvSpPr>
              <p:cNvPr id="39957" name="Text Box 12"/>
              <p:cNvSpPr txBox="1">
                <a:spLocks noChangeArrowheads="1"/>
              </p:cNvSpPr>
              <p:nvPr/>
            </p:nvSpPr>
            <p:spPr bwMode="auto">
              <a:xfrm>
                <a:off x="1639" y="3235"/>
                <a:ext cx="617" cy="173"/>
              </a:xfrm>
              <a:prstGeom prst="rect">
                <a:avLst/>
              </a:prstGeom>
              <a:noFill/>
              <a:ln w="9525">
                <a:noFill/>
                <a:miter lim="800000"/>
                <a:headEnd/>
                <a:tailEnd/>
              </a:ln>
            </p:spPr>
            <p:txBody>
              <a:bodyPr wrap="none">
                <a:spAutoFit/>
              </a:bodyPr>
              <a:lstStyle/>
              <a:p>
                <a:pPr eaLnBrk="0" hangingPunct="0"/>
                <a:r>
                  <a:rPr lang="es-ES_tradnl" sz="1200" b="1">
                    <a:solidFill>
                      <a:srgbClr val="990000"/>
                    </a:solidFill>
                    <a:cs typeface="Arial" pitchFamily="34" charset="0"/>
                  </a:rPr>
                  <a:t>SUCESIÓN</a:t>
                </a:r>
              </a:p>
            </p:txBody>
          </p:sp>
          <p:sp>
            <p:nvSpPr>
              <p:cNvPr id="39958" name="Text Box 13"/>
              <p:cNvSpPr txBox="1">
                <a:spLocks noChangeArrowheads="1"/>
              </p:cNvSpPr>
              <p:nvPr/>
            </p:nvSpPr>
            <p:spPr bwMode="auto">
              <a:xfrm>
                <a:off x="1248" y="2138"/>
                <a:ext cx="665" cy="288"/>
              </a:xfrm>
              <a:prstGeom prst="rect">
                <a:avLst/>
              </a:prstGeom>
              <a:noFill/>
              <a:ln w="9525">
                <a:noFill/>
                <a:miter lim="800000"/>
                <a:headEnd/>
                <a:tailEnd/>
              </a:ln>
            </p:spPr>
            <p:txBody>
              <a:bodyPr wrap="none">
                <a:spAutoFit/>
              </a:bodyPr>
              <a:lstStyle/>
              <a:p>
                <a:pPr algn="r" eaLnBrk="0" hangingPunct="0"/>
                <a:r>
                  <a:rPr lang="es-ES_tradnl" sz="1200" b="1">
                    <a:solidFill>
                      <a:srgbClr val="990000"/>
                    </a:solidFill>
                    <a:cs typeface="Arial" pitchFamily="34" charset="0"/>
                  </a:rPr>
                  <a:t>PLANES DE</a:t>
                </a:r>
              </a:p>
              <a:p>
                <a:pPr algn="r" eaLnBrk="0" hangingPunct="0"/>
                <a:r>
                  <a:rPr lang="es-ES_tradnl" sz="1200" b="1">
                    <a:solidFill>
                      <a:srgbClr val="990000"/>
                    </a:solidFill>
                    <a:cs typeface="Arial" pitchFamily="34" charset="0"/>
                  </a:rPr>
                  <a:t>CARRERA</a:t>
                </a:r>
              </a:p>
            </p:txBody>
          </p:sp>
          <p:sp>
            <p:nvSpPr>
              <p:cNvPr id="39959" name="Text Box 14"/>
              <p:cNvSpPr txBox="1">
                <a:spLocks noChangeArrowheads="1"/>
              </p:cNvSpPr>
              <p:nvPr/>
            </p:nvSpPr>
            <p:spPr bwMode="auto">
              <a:xfrm>
                <a:off x="3799" y="2146"/>
                <a:ext cx="868" cy="288"/>
              </a:xfrm>
              <a:prstGeom prst="rect">
                <a:avLst/>
              </a:prstGeom>
              <a:noFill/>
              <a:ln w="9525">
                <a:noFill/>
                <a:miter lim="800000"/>
                <a:headEnd/>
                <a:tailEnd/>
              </a:ln>
            </p:spPr>
            <p:txBody>
              <a:bodyPr wrap="none">
                <a:spAutoFit/>
              </a:bodyPr>
              <a:lstStyle/>
              <a:p>
                <a:pPr eaLnBrk="0" hangingPunct="0"/>
                <a:r>
                  <a:rPr lang="es-ES_tradnl" sz="1200" b="1">
                    <a:solidFill>
                      <a:srgbClr val="990000"/>
                    </a:solidFill>
                    <a:cs typeface="Arial" pitchFamily="34" charset="0"/>
                  </a:rPr>
                  <a:t>ORGANIZACIÓN</a:t>
                </a:r>
              </a:p>
              <a:p>
                <a:pPr eaLnBrk="0" hangingPunct="0"/>
                <a:r>
                  <a:rPr lang="es-ES_tradnl" sz="1200" b="1">
                    <a:solidFill>
                      <a:srgbClr val="990000"/>
                    </a:solidFill>
                    <a:cs typeface="Arial" pitchFamily="34" charset="0"/>
                  </a:rPr>
                  <a:t>Y ROLES</a:t>
                </a:r>
              </a:p>
            </p:txBody>
          </p:sp>
          <p:sp>
            <p:nvSpPr>
              <p:cNvPr id="39960" name="Text Box 15"/>
              <p:cNvSpPr txBox="1">
                <a:spLocks noChangeArrowheads="1"/>
              </p:cNvSpPr>
              <p:nvPr/>
            </p:nvSpPr>
            <p:spPr bwMode="auto">
              <a:xfrm>
                <a:off x="3426" y="1142"/>
                <a:ext cx="750" cy="288"/>
              </a:xfrm>
              <a:prstGeom prst="rect">
                <a:avLst/>
              </a:prstGeom>
              <a:noFill/>
              <a:ln w="9525">
                <a:noFill/>
                <a:miter lim="800000"/>
                <a:headEnd/>
                <a:tailEnd/>
              </a:ln>
            </p:spPr>
            <p:txBody>
              <a:bodyPr wrap="none">
                <a:spAutoFit/>
              </a:bodyPr>
              <a:lstStyle/>
              <a:p>
                <a:pPr eaLnBrk="0" hangingPunct="0"/>
                <a:r>
                  <a:rPr lang="es-ES_tradnl" sz="1200" b="1">
                    <a:solidFill>
                      <a:srgbClr val="990000"/>
                    </a:solidFill>
                    <a:cs typeface="Arial" pitchFamily="34" charset="0"/>
                  </a:rPr>
                  <a:t>EVALUACIÓN</a:t>
                </a:r>
              </a:p>
              <a:p>
                <a:pPr eaLnBrk="0" hangingPunct="0"/>
                <a:r>
                  <a:rPr lang="es-ES_tradnl" sz="1200" b="1">
                    <a:solidFill>
                      <a:srgbClr val="990000"/>
                    </a:solidFill>
                    <a:cs typeface="Arial" pitchFamily="34" charset="0"/>
                  </a:rPr>
                  <a:t>DESEMPEÑO</a:t>
                </a:r>
              </a:p>
            </p:txBody>
          </p:sp>
          <p:sp>
            <p:nvSpPr>
              <p:cNvPr id="39961" name="Text Box 16"/>
              <p:cNvSpPr txBox="1">
                <a:spLocks noChangeArrowheads="1"/>
              </p:cNvSpPr>
              <p:nvPr/>
            </p:nvSpPr>
            <p:spPr bwMode="auto">
              <a:xfrm>
                <a:off x="2425" y="878"/>
                <a:ext cx="894" cy="288"/>
              </a:xfrm>
              <a:prstGeom prst="rect">
                <a:avLst/>
              </a:prstGeom>
              <a:noFill/>
              <a:ln w="9525">
                <a:noFill/>
                <a:miter lim="800000"/>
                <a:headEnd/>
                <a:tailEnd/>
              </a:ln>
            </p:spPr>
            <p:txBody>
              <a:bodyPr wrap="none">
                <a:spAutoFit/>
              </a:bodyPr>
              <a:lstStyle/>
              <a:p>
                <a:pPr eaLnBrk="0" hangingPunct="0"/>
                <a:r>
                  <a:rPr lang="es-ES_tradnl" sz="1200" b="1">
                    <a:solidFill>
                      <a:srgbClr val="990000"/>
                    </a:solidFill>
                    <a:cs typeface="Arial" pitchFamily="34" charset="0"/>
                  </a:rPr>
                  <a:t>SELECCIÓN</a:t>
                </a:r>
              </a:p>
              <a:p>
                <a:pPr eaLnBrk="0" hangingPunct="0"/>
                <a:r>
                  <a:rPr lang="es-ES_tradnl" sz="1200" b="1">
                    <a:solidFill>
                      <a:srgbClr val="990000"/>
                    </a:solidFill>
                    <a:cs typeface="Arial" pitchFamily="34" charset="0"/>
                  </a:rPr>
                  <a:t>CONTRATACIÓN</a:t>
                </a:r>
              </a:p>
            </p:txBody>
          </p:sp>
          <p:sp>
            <p:nvSpPr>
              <p:cNvPr id="39962" name="Text Box 17"/>
              <p:cNvSpPr txBox="1">
                <a:spLocks noChangeArrowheads="1"/>
              </p:cNvSpPr>
              <p:nvPr/>
            </p:nvSpPr>
            <p:spPr bwMode="auto">
              <a:xfrm>
                <a:off x="1591" y="1118"/>
                <a:ext cx="749" cy="523"/>
              </a:xfrm>
              <a:prstGeom prst="rect">
                <a:avLst/>
              </a:prstGeom>
              <a:noFill/>
              <a:ln w="9525">
                <a:noFill/>
                <a:miter lim="800000"/>
                <a:headEnd/>
                <a:tailEnd/>
              </a:ln>
            </p:spPr>
            <p:txBody>
              <a:bodyPr wrap="none">
                <a:spAutoFit/>
              </a:bodyPr>
              <a:lstStyle/>
              <a:p>
                <a:pPr algn="r" eaLnBrk="0" hangingPunct="0"/>
                <a:r>
                  <a:rPr lang="es-ES_tradnl" sz="1200" b="1">
                    <a:solidFill>
                      <a:srgbClr val="990000"/>
                    </a:solidFill>
                    <a:cs typeface="Arial" pitchFamily="34" charset="0"/>
                  </a:rPr>
                  <a:t>DISEÑO Y </a:t>
                </a:r>
              </a:p>
              <a:p>
                <a:pPr algn="r" eaLnBrk="0" hangingPunct="0"/>
                <a:r>
                  <a:rPr lang="es-ES_tradnl" sz="1200" b="1">
                    <a:solidFill>
                      <a:srgbClr val="990000"/>
                    </a:solidFill>
                    <a:cs typeface="Arial" pitchFamily="34" charset="0"/>
                  </a:rPr>
                  <a:t>EVALUACIÓN</a:t>
                </a:r>
              </a:p>
              <a:p>
                <a:pPr algn="r" eaLnBrk="0" hangingPunct="0"/>
                <a:r>
                  <a:rPr lang="es-ES_tradnl" sz="1200" b="1">
                    <a:solidFill>
                      <a:srgbClr val="990000"/>
                    </a:solidFill>
                    <a:cs typeface="Arial" pitchFamily="34" charset="0"/>
                  </a:rPr>
                  <a:t>PUESTO DE </a:t>
                </a:r>
              </a:p>
              <a:p>
                <a:pPr algn="r" eaLnBrk="0" hangingPunct="0"/>
                <a:r>
                  <a:rPr lang="es-ES_tradnl" sz="1200" b="1">
                    <a:solidFill>
                      <a:srgbClr val="990000"/>
                    </a:solidFill>
                    <a:cs typeface="Arial" pitchFamily="34" charset="0"/>
                  </a:rPr>
                  <a:t>TRABAJO</a:t>
                </a:r>
              </a:p>
            </p:txBody>
          </p:sp>
        </p:grpSp>
        <p:sp>
          <p:nvSpPr>
            <p:cNvPr id="39945" name="Text Box 18"/>
            <p:cNvSpPr txBox="1">
              <a:spLocks noChangeArrowheads="1"/>
            </p:cNvSpPr>
            <p:nvPr/>
          </p:nvSpPr>
          <p:spPr bwMode="auto">
            <a:xfrm>
              <a:off x="2193" y="2091"/>
              <a:ext cx="1377" cy="582"/>
            </a:xfrm>
            <a:prstGeom prst="rect">
              <a:avLst/>
            </a:prstGeom>
            <a:noFill/>
            <a:ln w="9525">
              <a:noFill/>
              <a:miter lim="800000"/>
              <a:headEnd/>
              <a:tailEnd/>
            </a:ln>
          </p:spPr>
          <p:txBody>
            <a:bodyPr wrap="none">
              <a:spAutoFit/>
            </a:bodyPr>
            <a:lstStyle/>
            <a:p>
              <a:pPr algn="ctr" eaLnBrk="0" hangingPunct="0"/>
              <a:r>
                <a:rPr lang="es-ES_tradnl" b="1">
                  <a:solidFill>
                    <a:srgbClr val="000099"/>
                  </a:solidFill>
                  <a:cs typeface="Arial" pitchFamily="34" charset="0"/>
                </a:rPr>
                <a:t>Modelo de </a:t>
              </a:r>
            </a:p>
            <a:p>
              <a:pPr algn="ctr" eaLnBrk="0" hangingPunct="0"/>
              <a:r>
                <a:rPr lang="es-ES_tradnl" b="1">
                  <a:solidFill>
                    <a:srgbClr val="000099"/>
                  </a:solidFill>
                  <a:cs typeface="Arial" pitchFamily="34" charset="0"/>
                </a:rPr>
                <a:t>Competencias de </a:t>
              </a:r>
            </a:p>
            <a:p>
              <a:pPr algn="ctr" eaLnBrk="0" hangingPunct="0"/>
              <a:r>
                <a:rPr lang="es-ES_tradnl" b="1">
                  <a:solidFill>
                    <a:srgbClr val="000099"/>
                  </a:solidFill>
                  <a:cs typeface="Arial" pitchFamily="34" charset="0"/>
                </a:rPr>
                <a:t>la Empresa</a:t>
              </a:r>
            </a:p>
          </p:txBody>
        </p:sp>
        <p:sp>
          <p:nvSpPr>
            <p:cNvPr id="39946" name="Oval 19">
              <a:hlinkClick r:id="" action="ppaction://noaction"/>
            </p:cNvPr>
            <p:cNvSpPr>
              <a:spLocks noChangeArrowheads="1"/>
            </p:cNvSpPr>
            <p:nvPr/>
          </p:nvSpPr>
          <p:spPr bwMode="auto">
            <a:xfrm>
              <a:off x="1824" y="1060"/>
              <a:ext cx="168" cy="116"/>
            </a:xfrm>
            <a:prstGeom prst="ellipse">
              <a:avLst/>
            </a:prstGeom>
            <a:gradFill rotWithShape="0">
              <a:gsLst>
                <a:gs pos="0">
                  <a:srgbClr val="FFFF66"/>
                </a:gs>
                <a:gs pos="100000">
                  <a:srgbClr val="76762F"/>
                </a:gs>
              </a:gsLst>
              <a:path path="shape">
                <a:fillToRect l="50000" t="50000" r="50000" b="50000"/>
              </a:path>
            </a:gradFill>
            <a:ln w="9525">
              <a:noFill/>
              <a:round/>
              <a:headEnd/>
              <a:tailEnd/>
            </a:ln>
          </p:spPr>
          <p:txBody>
            <a:bodyPr wrap="none" anchor="ctr"/>
            <a:lstStyle/>
            <a:p>
              <a:endParaRPr lang="es-ES"/>
            </a:p>
          </p:txBody>
        </p:sp>
        <p:sp>
          <p:nvSpPr>
            <p:cNvPr id="901140" name="Oval 20">
              <a:hlinkClick r:id="" action="ppaction://noaction"/>
            </p:cNvPr>
            <p:cNvSpPr>
              <a:spLocks noChangeArrowheads="1"/>
            </p:cNvSpPr>
            <p:nvPr/>
          </p:nvSpPr>
          <p:spPr bwMode="auto">
            <a:xfrm>
              <a:off x="2112" y="3528"/>
              <a:ext cx="168" cy="116"/>
            </a:xfrm>
            <a:prstGeom prst="ellipse">
              <a:avLst/>
            </a:prstGeom>
            <a:gradFill rotWithShape="0">
              <a:gsLst>
                <a:gs pos="0">
                  <a:schemeClr val="tx1"/>
                </a:gs>
                <a:gs pos="100000">
                  <a:schemeClr val="tx1">
                    <a:gamma/>
                    <a:shade val="46275"/>
                    <a:invGamma/>
                  </a:schemeClr>
                </a:gs>
              </a:gsLst>
              <a:path path="shape">
                <a:fillToRect l="50000" t="50000" r="50000" b="50000"/>
              </a:path>
            </a:gradFill>
            <a:ln w="9525">
              <a:noFill/>
              <a:round/>
              <a:headEnd/>
              <a:tailEnd/>
            </a:ln>
          </p:spPr>
          <p:txBody>
            <a:bodyPr wrap="none" anchor="ctr"/>
            <a:lstStyle/>
            <a:p>
              <a:pPr>
                <a:defRPr/>
              </a:pPr>
              <a:endParaRPr lang="es-ES">
                <a:latin typeface="Arial" charset="0"/>
              </a:endParaRPr>
            </a:p>
          </p:txBody>
        </p:sp>
        <p:sp>
          <p:nvSpPr>
            <p:cNvPr id="39948" name="Oval 21">
              <a:hlinkClick r:id="" action="ppaction://noaction"/>
            </p:cNvPr>
            <p:cNvSpPr>
              <a:spLocks noChangeArrowheads="1"/>
            </p:cNvSpPr>
            <p:nvPr/>
          </p:nvSpPr>
          <p:spPr bwMode="auto">
            <a:xfrm>
              <a:off x="3708" y="2800"/>
              <a:ext cx="168" cy="116"/>
            </a:xfrm>
            <a:prstGeom prst="ellipse">
              <a:avLst/>
            </a:prstGeom>
            <a:gradFill rotWithShape="0">
              <a:gsLst>
                <a:gs pos="0">
                  <a:srgbClr val="FF66CC"/>
                </a:gs>
                <a:gs pos="100000">
                  <a:srgbClr val="762F5E"/>
                </a:gs>
              </a:gsLst>
              <a:path path="shape">
                <a:fillToRect l="50000" t="50000" r="50000" b="50000"/>
              </a:path>
            </a:gradFill>
            <a:ln w="9525">
              <a:noFill/>
              <a:round/>
              <a:headEnd/>
              <a:tailEnd/>
            </a:ln>
          </p:spPr>
          <p:txBody>
            <a:bodyPr wrap="none" anchor="ctr"/>
            <a:lstStyle/>
            <a:p>
              <a:endParaRPr lang="es-ES"/>
            </a:p>
          </p:txBody>
        </p:sp>
        <p:sp>
          <p:nvSpPr>
            <p:cNvPr id="39949" name="Oval 22">
              <a:hlinkClick r:id="" action="ppaction://noaction"/>
            </p:cNvPr>
            <p:cNvSpPr>
              <a:spLocks noChangeArrowheads="1"/>
            </p:cNvSpPr>
            <p:nvPr/>
          </p:nvSpPr>
          <p:spPr bwMode="auto">
            <a:xfrm>
              <a:off x="2712" y="1560"/>
              <a:ext cx="168" cy="116"/>
            </a:xfrm>
            <a:prstGeom prst="ellipse">
              <a:avLst/>
            </a:prstGeom>
            <a:gradFill rotWithShape="0">
              <a:gsLst>
                <a:gs pos="0">
                  <a:srgbClr val="FEFFFF"/>
                </a:gs>
                <a:gs pos="100000">
                  <a:schemeClr val="folHlink"/>
                </a:gs>
              </a:gsLst>
              <a:path path="shape">
                <a:fillToRect l="50000" t="50000" r="50000" b="50000"/>
              </a:path>
            </a:gradFill>
            <a:ln w="9525">
              <a:noFill/>
              <a:round/>
              <a:headEnd/>
              <a:tailEnd/>
            </a:ln>
          </p:spPr>
          <p:txBody>
            <a:bodyPr wrap="none" anchor="ctr"/>
            <a:lstStyle/>
            <a:p>
              <a:endParaRPr lang="es-ES"/>
            </a:p>
          </p:txBody>
        </p:sp>
        <p:sp>
          <p:nvSpPr>
            <p:cNvPr id="39950" name="Oval 23">
              <a:hlinkClick r:id="" action="ppaction://noaction"/>
            </p:cNvPr>
            <p:cNvSpPr>
              <a:spLocks noChangeArrowheads="1"/>
            </p:cNvSpPr>
            <p:nvPr/>
          </p:nvSpPr>
          <p:spPr bwMode="auto">
            <a:xfrm>
              <a:off x="3072" y="3336"/>
              <a:ext cx="168" cy="116"/>
            </a:xfrm>
            <a:prstGeom prst="ellipse">
              <a:avLst/>
            </a:prstGeom>
            <a:gradFill rotWithShape="0">
              <a:gsLst>
                <a:gs pos="0">
                  <a:srgbClr val="CC9900"/>
                </a:gs>
                <a:gs pos="100000">
                  <a:srgbClr val="5E4700"/>
                </a:gs>
              </a:gsLst>
              <a:path path="shape">
                <a:fillToRect l="50000" t="50000" r="50000" b="50000"/>
              </a:path>
            </a:gradFill>
            <a:ln w="9525">
              <a:noFill/>
              <a:round/>
              <a:headEnd/>
              <a:tailEnd/>
            </a:ln>
          </p:spPr>
          <p:txBody>
            <a:bodyPr wrap="none" anchor="ctr"/>
            <a:lstStyle/>
            <a:p>
              <a:endParaRPr lang="es-ES"/>
            </a:p>
          </p:txBody>
        </p:sp>
        <p:sp>
          <p:nvSpPr>
            <p:cNvPr id="39951" name="Oval 24">
              <a:hlinkClick r:id="" action="ppaction://noaction"/>
            </p:cNvPr>
            <p:cNvSpPr>
              <a:spLocks noChangeArrowheads="1"/>
            </p:cNvSpPr>
            <p:nvPr/>
          </p:nvSpPr>
          <p:spPr bwMode="auto">
            <a:xfrm>
              <a:off x="1248" y="2040"/>
              <a:ext cx="168" cy="116"/>
            </a:xfrm>
            <a:prstGeom prst="ellipse">
              <a:avLst/>
            </a:prstGeom>
            <a:gradFill rotWithShape="0">
              <a:gsLst>
                <a:gs pos="0">
                  <a:srgbClr val="00FF00"/>
                </a:gs>
                <a:gs pos="100000">
                  <a:srgbClr val="007600"/>
                </a:gs>
              </a:gsLst>
              <a:path path="shape">
                <a:fillToRect l="50000" t="50000" r="50000" b="50000"/>
              </a:path>
            </a:gradFill>
            <a:ln w="9525">
              <a:noFill/>
              <a:round/>
              <a:headEnd/>
              <a:tailEnd/>
            </a:ln>
          </p:spPr>
          <p:txBody>
            <a:bodyPr wrap="none" anchor="ctr"/>
            <a:lstStyle/>
            <a:p>
              <a:endParaRPr lang="es-ES"/>
            </a:p>
          </p:txBody>
        </p:sp>
        <p:sp>
          <p:nvSpPr>
            <p:cNvPr id="39952" name="Oval 25">
              <a:hlinkClick r:id="" action="ppaction://noaction"/>
            </p:cNvPr>
            <p:cNvSpPr>
              <a:spLocks noChangeArrowheads="1"/>
            </p:cNvSpPr>
            <p:nvPr/>
          </p:nvSpPr>
          <p:spPr bwMode="auto">
            <a:xfrm>
              <a:off x="3408" y="3048"/>
              <a:ext cx="168" cy="116"/>
            </a:xfrm>
            <a:prstGeom prst="ellipse">
              <a:avLst/>
            </a:prstGeom>
            <a:gradFill rotWithShape="0">
              <a:gsLst>
                <a:gs pos="0">
                  <a:srgbClr val="FF3300"/>
                </a:gs>
                <a:gs pos="100000">
                  <a:srgbClr val="761800"/>
                </a:gs>
              </a:gsLst>
              <a:path path="shape">
                <a:fillToRect l="50000" t="50000" r="50000" b="50000"/>
              </a:path>
            </a:gradFill>
            <a:ln w="9525">
              <a:noFill/>
              <a:round/>
              <a:headEnd/>
              <a:tailEnd/>
            </a:ln>
          </p:spPr>
          <p:txBody>
            <a:bodyPr wrap="none" anchor="ctr"/>
            <a:lstStyle/>
            <a:p>
              <a:endParaRPr lang="es-ES"/>
            </a:p>
          </p:txBody>
        </p:sp>
        <p:sp>
          <p:nvSpPr>
            <p:cNvPr id="39953" name="Oval 26"/>
            <p:cNvSpPr>
              <a:spLocks noChangeArrowheads="1"/>
            </p:cNvSpPr>
            <p:nvPr/>
          </p:nvSpPr>
          <p:spPr bwMode="auto">
            <a:xfrm rot="-5400000">
              <a:off x="1152" y="1728"/>
              <a:ext cx="3456" cy="1344"/>
            </a:xfrm>
            <a:prstGeom prst="ellipse">
              <a:avLst/>
            </a:prstGeom>
            <a:noFill/>
            <a:ln w="28575">
              <a:solidFill>
                <a:srgbClr val="A50021"/>
              </a:solidFill>
              <a:round/>
              <a:headEnd/>
              <a:tailEnd/>
            </a:ln>
          </p:spPr>
          <p:txBody>
            <a:bodyPr wrap="none" anchor="ctr"/>
            <a:lstStyle/>
            <a:p>
              <a:endParaRPr lang="es-ES"/>
            </a:p>
          </p:txBody>
        </p:sp>
        <p:sp>
          <p:nvSpPr>
            <p:cNvPr id="901147" name="Oval 27">
              <a:hlinkClick r:id="" action="ppaction://noaction"/>
            </p:cNvPr>
            <p:cNvSpPr>
              <a:spLocks noChangeArrowheads="1"/>
            </p:cNvSpPr>
            <p:nvPr/>
          </p:nvSpPr>
          <p:spPr bwMode="auto">
            <a:xfrm>
              <a:off x="2160" y="1800"/>
              <a:ext cx="168" cy="11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noFill/>
              <a:round/>
              <a:headEnd/>
              <a:tailEnd/>
            </a:ln>
          </p:spPr>
          <p:txBody>
            <a:bodyPr wrap="none" anchor="ctr"/>
            <a:lstStyle/>
            <a:p>
              <a:pPr>
                <a:defRPr/>
              </a:pPr>
              <a:endParaRPr lang="es-ES">
                <a:latin typeface="Arial" charset="0"/>
              </a:endParaRPr>
            </a:p>
          </p:txBody>
        </p:sp>
      </p:grpSp>
      <p:sp>
        <p:nvSpPr>
          <p:cNvPr id="39940" name="Rectangle 28"/>
          <p:cNvSpPr>
            <a:spLocks noGrp="1" noChangeArrowheads="1"/>
          </p:cNvSpPr>
          <p:nvPr>
            <p:ph type="title"/>
          </p:nvPr>
        </p:nvSpPr>
        <p:spPr>
          <a:xfrm>
            <a:off x="344488" y="260350"/>
            <a:ext cx="8534400" cy="457200"/>
          </a:xfrm>
        </p:spPr>
        <p:txBody>
          <a:bodyPr>
            <a:normAutofit fontScale="90000"/>
          </a:bodyPr>
          <a:lstStyle/>
          <a:p>
            <a:r>
              <a:rPr lang="es-CL" sz="4000" smtClean="0">
                <a:solidFill>
                  <a:srgbClr val="3C3C65"/>
                </a:solidFill>
              </a:rPr>
              <a:t>Aplicaciones a Procesos de RR.HH.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sz="quarter"/>
          </p:nvPr>
        </p:nvSpPr>
        <p:spPr>
          <a:xfrm>
            <a:off x="714375" y="188640"/>
            <a:ext cx="7772400" cy="1152128"/>
          </a:xfrm>
          <a:solidFill>
            <a:srgbClr val="FFFF00"/>
          </a:solidFill>
        </p:spPr>
        <p:txBody>
          <a:bodyPr anchor="t" anchorCtr="0"/>
          <a:lstStyle/>
          <a:p>
            <a:pPr eaLnBrk="1" hangingPunct="1">
              <a:defRPr/>
            </a:pPr>
            <a:r>
              <a:rPr lang="es-CL" sz="4000" dirty="0" smtClean="0"/>
              <a:t>Los</a:t>
            </a:r>
            <a:r>
              <a:rPr lang="es-CL" sz="4400" dirty="0" smtClean="0"/>
              <a:t> Cambios</a:t>
            </a:r>
            <a:endParaRPr lang="es-ES" sz="4400" dirty="0" smtClean="0"/>
          </a:p>
        </p:txBody>
      </p:sp>
      <p:sp>
        <p:nvSpPr>
          <p:cNvPr id="3" name="2 Subtítulo"/>
          <p:cNvSpPr>
            <a:spLocks noGrp="1"/>
          </p:cNvSpPr>
          <p:nvPr>
            <p:ph type="subTitle" sz="quarter" idx="1"/>
          </p:nvPr>
        </p:nvSpPr>
        <p:spPr>
          <a:xfrm>
            <a:off x="214313" y="1700808"/>
            <a:ext cx="8715375" cy="4942880"/>
          </a:xfrm>
          <a:solidFill>
            <a:srgbClr val="00B0F0"/>
          </a:solidFill>
        </p:spPr>
        <p:txBody>
          <a:bodyPr>
            <a:normAutofit/>
          </a:bodyPr>
          <a:lstStyle/>
          <a:p>
            <a:pPr marL="182563" indent="-182563" algn="just">
              <a:buFont typeface="Arial" pitchFamily="34" charset="0"/>
              <a:buChar char="•"/>
              <a:defRPr/>
            </a:pPr>
            <a:r>
              <a:rPr lang="es-CL" sz="2400" b="1" dirty="0" smtClean="0">
                <a:solidFill>
                  <a:schemeClr val="tx1"/>
                </a:solidFill>
              </a:rPr>
              <a:t>El cambio o los cambios son una búsqueda al mejoramiento continuo a la calidad y quieren y no se consagran a buscar lo mejor, se exponen a caer en lo mediocre.</a:t>
            </a:r>
          </a:p>
          <a:p>
            <a:pPr marL="182563" indent="-182563" algn="just">
              <a:buFont typeface="Arial" pitchFamily="34" charset="0"/>
              <a:buChar char="•"/>
              <a:defRPr/>
            </a:pPr>
            <a:r>
              <a:rPr lang="es-CL" sz="2400" b="1" dirty="0" smtClean="0">
                <a:solidFill>
                  <a:schemeClr val="tx1"/>
                </a:solidFill>
              </a:rPr>
              <a:t>Hay que aprender a vivir con los cambios, el cambio va unido al progreso.</a:t>
            </a:r>
          </a:p>
          <a:p>
            <a:pPr marL="182563" indent="-182563">
              <a:defRPr/>
            </a:pPr>
            <a:endParaRPr lang="es-CL" sz="2400" b="1" dirty="0" smtClean="0">
              <a:solidFill>
                <a:schemeClr val="tx1"/>
              </a:solidFill>
            </a:endParaRPr>
          </a:p>
          <a:p>
            <a:pPr marL="182563" indent="-182563">
              <a:defRPr/>
            </a:pPr>
            <a:r>
              <a:rPr lang="es-CL" sz="2400" b="1" dirty="0" smtClean="0">
                <a:solidFill>
                  <a:schemeClr val="tx1"/>
                </a:solidFill>
              </a:rPr>
              <a:t>“La vida es como una escalera, el que no desea subir constantemente, se expone a que lo obliguen a descender  por la fuerza, por que trabajo le costara sostenerse parado ante la arremetida de cuantos se precipiten a los peldaños para seguir y seguir subiendo”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lstStyle/>
          <a:p>
            <a:r>
              <a:rPr lang="es-CL" dirty="0" smtClean="0"/>
              <a:t>El Cambio de Paradigma</a:t>
            </a:r>
            <a:endParaRPr lang="es-ES" dirty="0"/>
          </a:p>
        </p:txBody>
      </p:sp>
      <p:sp>
        <p:nvSpPr>
          <p:cNvPr id="3" name="2 Marcador de contenido"/>
          <p:cNvSpPr>
            <a:spLocks noGrp="1"/>
          </p:cNvSpPr>
          <p:nvPr>
            <p:ph idx="1"/>
          </p:nvPr>
        </p:nvSpPr>
        <p:spPr>
          <a:solidFill>
            <a:srgbClr val="00B0F0"/>
          </a:solidFill>
        </p:spPr>
        <p:txBody>
          <a:bodyPr>
            <a:normAutofit/>
          </a:bodyPr>
          <a:lstStyle/>
          <a:p>
            <a:pPr algn="just"/>
            <a:r>
              <a:rPr lang="es-CL" sz="2400" b="1" dirty="0" smtClean="0"/>
              <a:t>Hoy trabajar no puede ser ejecutar una serie de tareas prescritas, dichas operaciones han sido previstas y como tal pueden ejecutarlas las maquinas.</a:t>
            </a:r>
          </a:p>
          <a:p>
            <a:pPr algn="just"/>
            <a:r>
              <a:rPr lang="es-CL" sz="2400" b="1" dirty="0" smtClean="0"/>
              <a:t>La máquina reemplaza al hombre en todas las operaciones que son prevesibles.</a:t>
            </a:r>
          </a:p>
          <a:p>
            <a:pPr algn="just"/>
            <a:r>
              <a:rPr lang="es-CL" sz="2400" b="1" dirty="0" smtClean="0"/>
              <a:t>Lo anterior no significa que el trabajo del hombre vaya a desaparecer.</a:t>
            </a:r>
          </a:p>
          <a:p>
            <a:pPr algn="just"/>
            <a:r>
              <a:rPr lang="es-CL" sz="2400" b="1" dirty="0" smtClean="0"/>
              <a:t>El trabajo del hombre, hoy día, se desarrolla en el ámbito en el cual no se pueden hacer previsiones, donde domina lo imprevisto.</a:t>
            </a:r>
            <a:endParaRPr lang="es-ES"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sz="quarter"/>
          </p:nvPr>
        </p:nvSpPr>
        <p:spPr>
          <a:xfrm>
            <a:off x="714375" y="285750"/>
            <a:ext cx="7772400" cy="928688"/>
          </a:xfrm>
          <a:solidFill>
            <a:srgbClr val="FFFF00"/>
          </a:solidFill>
        </p:spPr>
        <p:txBody>
          <a:bodyPr anchor="t" anchorCtr="0">
            <a:normAutofit/>
          </a:bodyPr>
          <a:lstStyle/>
          <a:p>
            <a:pPr eaLnBrk="1" hangingPunct="1">
              <a:defRPr/>
            </a:pPr>
            <a:r>
              <a:rPr lang="es-CL" sz="4000" dirty="0" smtClean="0"/>
              <a:t>Los Paradigmas</a:t>
            </a:r>
            <a:endParaRPr lang="es-ES" sz="4000" dirty="0" smtClean="0"/>
          </a:p>
        </p:txBody>
      </p:sp>
      <p:sp>
        <p:nvSpPr>
          <p:cNvPr id="3" name="2 Subtítulo"/>
          <p:cNvSpPr>
            <a:spLocks noGrp="1"/>
          </p:cNvSpPr>
          <p:nvPr>
            <p:ph type="subTitle" sz="quarter" idx="1"/>
          </p:nvPr>
        </p:nvSpPr>
        <p:spPr>
          <a:xfrm>
            <a:off x="357188" y="1143000"/>
            <a:ext cx="8358187" cy="5500688"/>
          </a:xfrm>
          <a:solidFill>
            <a:srgbClr val="00B0F0"/>
          </a:solidFill>
        </p:spPr>
        <p:txBody>
          <a:bodyPr>
            <a:noAutofit/>
          </a:bodyPr>
          <a:lstStyle/>
          <a:p>
            <a:pPr marL="182563" indent="-182563" algn="just">
              <a:buFont typeface="Arial" pitchFamily="34" charset="0"/>
              <a:buChar char="•"/>
              <a:defRPr/>
            </a:pPr>
            <a:r>
              <a:rPr lang="es-CL" sz="2000" b="1" dirty="0" smtClean="0">
                <a:solidFill>
                  <a:schemeClr val="tx1"/>
                </a:solidFill>
              </a:rPr>
              <a:t>El termino paradigma se origina en la palabra griega </a:t>
            </a:r>
            <a:r>
              <a:rPr lang="es-CL" sz="2000" b="1" dirty="0" err="1" smtClean="0">
                <a:solidFill>
                  <a:schemeClr val="tx1"/>
                </a:solidFill>
              </a:rPr>
              <a:t>parádeigma</a:t>
            </a:r>
            <a:r>
              <a:rPr lang="es-CL" sz="2000" b="1" dirty="0" smtClean="0">
                <a:solidFill>
                  <a:schemeClr val="tx1"/>
                </a:solidFill>
              </a:rPr>
              <a:t>, que significa “modelo” o “ejemplo”.</a:t>
            </a:r>
          </a:p>
          <a:p>
            <a:pPr marL="182563" indent="-182563" algn="just">
              <a:buFont typeface="Arial" pitchFamily="34" charset="0"/>
              <a:buChar char="•"/>
              <a:defRPr/>
            </a:pPr>
            <a:r>
              <a:rPr lang="es-CL" sz="2000" b="1" dirty="0" smtClean="0">
                <a:solidFill>
                  <a:schemeClr val="tx1"/>
                </a:solidFill>
              </a:rPr>
              <a:t>Un paradigma es el resultado de los usos, y costumbres, de creencias establecidas de verdades a medias; un paradigma es ley, hasta que es desbancado por otro nuevo.</a:t>
            </a:r>
          </a:p>
          <a:p>
            <a:pPr marL="182563" indent="-182563" algn="just">
              <a:buFont typeface="Arial" pitchFamily="34" charset="0"/>
              <a:buChar char="•"/>
              <a:defRPr/>
            </a:pPr>
            <a:r>
              <a:rPr lang="es-CL" sz="2000" b="1" dirty="0" smtClean="0">
                <a:solidFill>
                  <a:schemeClr val="tx1"/>
                </a:solidFill>
              </a:rPr>
              <a:t>Cuándo una comunidad tanto científica como religiosa o política da por sentado un paradigma, se crea un espacio-tiempo lineal en donde nada cambia de verdad y se establece como verdad inmutable y la evolución se estanca.</a:t>
            </a:r>
          </a:p>
          <a:p>
            <a:pPr marL="182563" indent="-182563" algn="just">
              <a:buFont typeface="Arial" pitchFamily="34" charset="0"/>
              <a:buChar char="•"/>
              <a:defRPr/>
            </a:pPr>
            <a:r>
              <a:rPr lang="es-CL" sz="2000" b="1" dirty="0" smtClean="0">
                <a:solidFill>
                  <a:schemeClr val="tx1"/>
                </a:solidFill>
              </a:rPr>
              <a:t>El paradigma vigente llega a determinar nuestra percepción de la realidad, no existe una percepción neutra, objetiva, verdadera, de los fenómenos, sino que la percepción se ve teñida, enmarcada, tamizada por el paradigma en turno que nos controla y dirige.</a:t>
            </a:r>
          </a:p>
          <a:p>
            <a:pPr marL="182563" indent="-182563" algn="just">
              <a:buFont typeface="Arial" pitchFamily="34" charset="0"/>
              <a:buChar char="•"/>
              <a:defRPr/>
            </a:pPr>
            <a:r>
              <a:rPr lang="es-CL" sz="2000" b="1" dirty="0" smtClean="0">
                <a:solidFill>
                  <a:schemeClr val="tx1"/>
                </a:solidFill>
              </a:rPr>
              <a:t>El paradigma no solo nos envuelve sino nos controla, nos define, nos delimita todo lo que percibimos, y creemos que esa es la verdad. Define lo que es realidad y descalifica las demás opciones.</a:t>
            </a:r>
          </a:p>
          <a:p>
            <a:pPr marL="182563" indent="-182563" algn="just">
              <a:buFont typeface="Arial" pitchFamily="34" charset="0"/>
              <a:buChar char="•"/>
              <a:defRPr/>
            </a:pPr>
            <a:endParaRPr lang="es-CL" sz="2000" b="1" dirty="0" smtClean="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sz="quarter"/>
          </p:nvPr>
        </p:nvSpPr>
        <p:spPr>
          <a:xfrm>
            <a:off x="899592" y="332656"/>
            <a:ext cx="7772400" cy="928688"/>
          </a:xfrm>
          <a:solidFill>
            <a:srgbClr val="FFFF00"/>
          </a:solidFill>
        </p:spPr>
        <p:txBody>
          <a:bodyPr anchor="t" anchorCtr="0">
            <a:normAutofit/>
          </a:bodyPr>
          <a:lstStyle/>
          <a:p>
            <a:pPr eaLnBrk="1" hangingPunct="1">
              <a:defRPr/>
            </a:pPr>
            <a:r>
              <a:rPr lang="es-CL" sz="4000" dirty="0" smtClean="0"/>
              <a:t>Los Paradigmas</a:t>
            </a:r>
            <a:endParaRPr lang="es-ES" sz="4000" dirty="0" smtClean="0"/>
          </a:p>
        </p:txBody>
      </p:sp>
      <p:sp>
        <p:nvSpPr>
          <p:cNvPr id="3" name="2 Subtítulo"/>
          <p:cNvSpPr>
            <a:spLocks noGrp="1"/>
          </p:cNvSpPr>
          <p:nvPr>
            <p:ph type="subTitle" sz="quarter" idx="1"/>
          </p:nvPr>
        </p:nvSpPr>
        <p:spPr>
          <a:xfrm>
            <a:off x="642938" y="1643063"/>
            <a:ext cx="7858125" cy="4857750"/>
          </a:xfrm>
          <a:solidFill>
            <a:srgbClr val="00B0F0"/>
          </a:solidFill>
        </p:spPr>
        <p:txBody>
          <a:bodyPr>
            <a:noAutofit/>
          </a:bodyPr>
          <a:lstStyle/>
          <a:p>
            <a:pPr marL="182563" indent="-182563" algn="just">
              <a:buFont typeface="Arial" pitchFamily="34" charset="0"/>
              <a:buChar char="•"/>
              <a:defRPr/>
            </a:pPr>
            <a:r>
              <a:rPr lang="es-CL" sz="2400" b="1" dirty="0" smtClean="0">
                <a:solidFill>
                  <a:schemeClr val="tx1"/>
                </a:solidFill>
              </a:rPr>
              <a:t>Sin embargo los paradigmas pueden tener vigencia durante siglos y hasta milenios sin cambio alguno, dependiendo de que se empiecen a acumular crisis que hagan insostenibles el paradigma en turno.</a:t>
            </a:r>
          </a:p>
          <a:p>
            <a:pPr marL="182563" indent="-182563" algn="just">
              <a:buFont typeface="Arial" pitchFamily="34" charset="0"/>
              <a:buChar char="•"/>
              <a:defRPr/>
            </a:pPr>
            <a:r>
              <a:rPr lang="es-CL" sz="2400" b="1" dirty="0" smtClean="0">
                <a:solidFill>
                  <a:schemeClr val="tx1"/>
                </a:solidFill>
              </a:rPr>
              <a:t>Solo en las grandes crisis donde hay cambios de eras o edades las crisis son tan grandes y su energía es tan fuerte por que acaban por romper todo los viejos paradigmas para dar paso a uno nuevo.</a:t>
            </a:r>
          </a:p>
          <a:p>
            <a:pPr marL="182563" indent="-182563" algn="just">
              <a:buFont typeface="Arial" pitchFamily="34" charset="0"/>
              <a:buChar char="•"/>
              <a:defRPr/>
            </a:pPr>
            <a:r>
              <a:rPr lang="es-CL" sz="2400" b="1" dirty="0" smtClean="0">
                <a:solidFill>
                  <a:schemeClr val="tx1"/>
                </a:solidFill>
              </a:rPr>
              <a:t>Un cambio de paradigma implica un profundo cambio de mentalidad de la época, de los valores que forman una visión particular de la realidad en turno. En esta época de cambios de paradigmas la variante es la velocidad y profundidad de cambio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lstStyle/>
          <a:p>
            <a:r>
              <a:rPr lang="es-CL" dirty="0" smtClean="0"/>
              <a:t>Una Nueva Visión del Trabajo</a:t>
            </a:r>
            <a:endParaRPr lang="es-ES" dirty="0"/>
          </a:p>
        </p:txBody>
      </p:sp>
      <p:sp>
        <p:nvSpPr>
          <p:cNvPr id="3" name="2 Marcador de contenido"/>
          <p:cNvSpPr>
            <a:spLocks noGrp="1"/>
          </p:cNvSpPr>
          <p:nvPr>
            <p:ph idx="1"/>
          </p:nvPr>
        </p:nvSpPr>
        <p:spPr>
          <a:xfrm>
            <a:off x="457200" y="1700808"/>
            <a:ext cx="8229600" cy="4425355"/>
          </a:xfrm>
          <a:solidFill>
            <a:srgbClr val="00B0F0"/>
          </a:solidFill>
        </p:spPr>
        <p:txBody>
          <a:bodyPr>
            <a:normAutofit fontScale="92500"/>
          </a:bodyPr>
          <a:lstStyle/>
          <a:p>
            <a:pPr algn="just"/>
            <a:r>
              <a:rPr lang="es-CL" sz="2400" b="1" dirty="0" smtClean="0"/>
              <a:t>El trabajo del hombre no ha desaparecido, sino que ha cambiado radicalmente. Esto plantea un gran desafío. Ello implica un cambio cultural.</a:t>
            </a:r>
          </a:p>
          <a:p>
            <a:pPr algn="just"/>
            <a:r>
              <a:rPr lang="es-CL" sz="2400" b="1" dirty="0" smtClean="0"/>
              <a:t>El trabajo del hombre de hoy consiste en encontrar nuevas soluciones a nuevos problemas, a todos los niveles.</a:t>
            </a:r>
          </a:p>
          <a:p>
            <a:pPr algn="just"/>
            <a:r>
              <a:rPr lang="es-CL" sz="2400" b="1" dirty="0" smtClean="0"/>
              <a:t>El gran desafío es cambiar radicalmente el como se entendía el trabajo. El cambio debe ser desde lo previsto a lo imprevisto.</a:t>
            </a:r>
          </a:p>
          <a:p>
            <a:pPr algn="just"/>
            <a:r>
              <a:rPr lang="es-CL" sz="2400" b="1" dirty="0" smtClean="0"/>
              <a:t>En la medida que cambia la forma y sentido del trabajo afecta a como se entiende el hombre.</a:t>
            </a:r>
          </a:p>
          <a:p>
            <a:pPr algn="just"/>
            <a:r>
              <a:rPr lang="es-CL" sz="2400" b="1" dirty="0" smtClean="0"/>
              <a:t>Hay que desarrollar nuevas competencia laborales o despertar la ya existentes lo cual constituye un gran desafío para las personas.</a:t>
            </a:r>
            <a:endParaRPr lang="es-ES" sz="2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899</TotalTime>
  <Words>3176</Words>
  <Application>Microsoft Office PowerPoint</Application>
  <PresentationFormat>Presentación en pantalla (4:3)</PresentationFormat>
  <Paragraphs>377</Paragraphs>
  <Slides>46</Slides>
  <Notes>17</Notes>
  <HiddenSlides>0</HiddenSlides>
  <MMClips>0</MMClips>
  <ScaleCrop>false</ScaleCrop>
  <HeadingPairs>
    <vt:vector size="6" baseType="variant">
      <vt:variant>
        <vt:lpstr>Tema</vt:lpstr>
      </vt:variant>
      <vt:variant>
        <vt:i4>1</vt:i4>
      </vt:variant>
      <vt:variant>
        <vt:lpstr>Servidores OLE incrustados</vt:lpstr>
      </vt:variant>
      <vt:variant>
        <vt:i4>3</vt:i4>
      </vt:variant>
      <vt:variant>
        <vt:lpstr>Títulos de diapositiva</vt:lpstr>
      </vt:variant>
      <vt:variant>
        <vt:i4>46</vt:i4>
      </vt:variant>
    </vt:vector>
  </HeadingPairs>
  <TitlesOfParts>
    <vt:vector size="50" baseType="lpstr">
      <vt:lpstr>Tema de Office</vt:lpstr>
      <vt:lpstr>Foto de Photo Editor</vt:lpstr>
      <vt:lpstr>Photo Editor Photo</vt:lpstr>
      <vt:lpstr>Imagen</vt:lpstr>
      <vt:lpstr>Competencias Laborales</vt:lpstr>
      <vt:lpstr>Un Poco de Historia</vt:lpstr>
      <vt:lpstr>Cambia todo Cambia</vt:lpstr>
      <vt:lpstr>Los Cambios</vt:lpstr>
      <vt:lpstr>Los Cambios</vt:lpstr>
      <vt:lpstr>El Cambio de Paradigma</vt:lpstr>
      <vt:lpstr>Los Paradigmas</vt:lpstr>
      <vt:lpstr>Los Paradigmas</vt:lpstr>
      <vt:lpstr>Una Nueva Visión del Trabajo</vt:lpstr>
      <vt:lpstr>La Acción Nueva Actitud</vt:lpstr>
      <vt:lpstr>Cambios de Paradigmas</vt:lpstr>
      <vt:lpstr>Los Cambios en las Personas</vt:lpstr>
      <vt:lpstr>El Capital Humano</vt:lpstr>
      <vt:lpstr>El Capital Humano</vt:lpstr>
      <vt:lpstr>Diapositiva 15</vt:lpstr>
      <vt:lpstr>Que es competencia laboral</vt:lpstr>
      <vt:lpstr>Diapositiva 17</vt:lpstr>
      <vt:lpstr>Primera dificultad al usar  el Concepto Competencias</vt:lpstr>
      <vt:lpstr>¿Qué es una competencia?</vt:lpstr>
      <vt:lpstr>Segunda dificultad al usar  el Concepto Competencias</vt:lpstr>
      <vt:lpstr>Se distinguen tres tipos fundamentales de competencias</vt:lpstr>
      <vt:lpstr>Competencias Básicas</vt:lpstr>
      <vt:lpstr>Competencias conductuales</vt:lpstr>
      <vt:lpstr>Competencias funcionales o tecnicas</vt:lpstr>
      <vt:lpstr>Diapositiva 25</vt:lpstr>
      <vt:lpstr>Diapositiva 26</vt:lpstr>
      <vt:lpstr> Tipos de Competencias</vt:lpstr>
      <vt:lpstr>Un ejemplo con el  Árbol de Competencias</vt:lpstr>
      <vt:lpstr>Desempeño = Resultados + Competencias</vt:lpstr>
      <vt:lpstr>Diapositiva 30</vt:lpstr>
      <vt:lpstr>Generalidades</vt:lpstr>
      <vt:lpstr>El Ambiente Competitivo</vt:lpstr>
      <vt:lpstr>¿Qué es Modelo de Competencias?</vt:lpstr>
      <vt:lpstr>Instalación del Modelo</vt:lpstr>
      <vt:lpstr>Objetivos Primordiales</vt:lpstr>
      <vt:lpstr>Modelo de Gestión por Competencias en Recursos Humanos</vt:lpstr>
      <vt:lpstr>Modelo Continuación</vt:lpstr>
      <vt:lpstr>Estándares de Competencias</vt:lpstr>
      <vt:lpstr>Información que deben tener los estándares</vt:lpstr>
      <vt:lpstr>Perfil Ocupacional</vt:lpstr>
      <vt:lpstr>Diapositiva 41</vt:lpstr>
      <vt:lpstr>Modelo de Competencias de Nivel Ejecutivo</vt:lpstr>
      <vt:lpstr>Modelo de Competencias Nivel Ejecutivo</vt:lpstr>
      <vt:lpstr>Modelo de Competencias DHL</vt:lpstr>
      <vt:lpstr>Modelo de Competencias</vt:lpstr>
      <vt:lpstr>Aplicaciones a Procesos de RR.HH.</vt:lpstr>
    </vt:vector>
  </TitlesOfParts>
  <Company>SoftPack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DESARROLLO DE COMPETENCIAS LABORALES</dc:title>
  <dc:creator>EQUIPO</dc:creator>
  <cp:lastModifiedBy>EQUIPO</cp:lastModifiedBy>
  <cp:revision>41</cp:revision>
  <dcterms:created xsi:type="dcterms:W3CDTF">2013-08-20T00:12:37Z</dcterms:created>
  <dcterms:modified xsi:type="dcterms:W3CDTF">2014-08-31T00:52:23Z</dcterms:modified>
</cp:coreProperties>
</file>